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5" r:id="rId3"/>
    <p:sldId id="271" r:id="rId4"/>
    <p:sldId id="286" r:id="rId5"/>
    <p:sldId id="262" r:id="rId6"/>
    <p:sldId id="272" r:id="rId7"/>
    <p:sldId id="287" r:id="rId8"/>
    <p:sldId id="290" r:id="rId9"/>
    <p:sldId id="261" r:id="rId10"/>
    <p:sldId id="288" r:id="rId11"/>
    <p:sldId id="289" r:id="rId12"/>
    <p:sldId id="273" r:id="rId13"/>
    <p:sldId id="293" r:id="rId14"/>
    <p:sldId id="294" r:id="rId15"/>
    <p:sldId id="274" r:id="rId16"/>
    <p:sldId id="296" r:id="rId17"/>
    <p:sldId id="298" r:id="rId18"/>
    <p:sldId id="299" r:id="rId19"/>
    <p:sldId id="266" r:id="rId20"/>
    <p:sldId id="278" r:id="rId21"/>
    <p:sldId id="279" r:id="rId22"/>
    <p:sldId id="300" r:id="rId23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FCF7095-E13C-4D35-B964-5DDF06029698}">
          <p14:sldIdLst>
            <p14:sldId id="256"/>
            <p14:sldId id="285"/>
            <p14:sldId id="271"/>
            <p14:sldId id="286"/>
            <p14:sldId id="262"/>
            <p14:sldId id="272"/>
            <p14:sldId id="287"/>
            <p14:sldId id="290"/>
            <p14:sldId id="261"/>
            <p14:sldId id="288"/>
            <p14:sldId id="289"/>
            <p14:sldId id="273"/>
            <p14:sldId id="293"/>
            <p14:sldId id="294"/>
            <p14:sldId id="274"/>
            <p14:sldId id="296"/>
            <p14:sldId id="298"/>
            <p14:sldId id="299"/>
            <p14:sldId id="266"/>
            <p14:sldId id="278"/>
            <p14:sldId id="279"/>
            <p14:sldId id="30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4A2"/>
    <a:srgbClr val="AFABAB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6" autoAdjust="0"/>
    <p:restoredTop sz="94660"/>
  </p:normalViewPr>
  <p:slideViewPr>
    <p:cSldViewPr snapToGrid="0">
      <p:cViewPr varScale="1">
        <p:scale>
          <a:sx n="90" d="100"/>
          <a:sy n="90" d="100"/>
        </p:scale>
        <p:origin x="-1376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E763D-5737-A446-819F-31D5505A495D}" type="datetimeFigureOut">
              <a:rPr lang="en-US" smtClean="0"/>
              <a:pPr/>
              <a:t>10/18/14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5B6691-B5A9-904C-81A4-80F881F7BB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96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91069-2851-41E1-B4A4-CD601970D3BB}" type="datetimeFigureOut">
              <a:rPr lang="it-IT" smtClean="0"/>
              <a:pPr/>
              <a:t>10/18/14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5A2AD-26C1-410E-8E08-635909EC792B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350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5A2AD-26C1-410E-8E08-635909EC792B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869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5A2AD-26C1-410E-8E08-635909EC792B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869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5A2AD-26C1-410E-8E08-635909EC792B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869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5A2AD-26C1-410E-8E08-635909EC792B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86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41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2068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406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7189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3018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7475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492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430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36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03" y="6395562"/>
            <a:ext cx="657230" cy="328616"/>
          </a:xfrm>
          <a:prstGeom prst="rect">
            <a:avLst/>
          </a:prstGeom>
        </p:spPr>
      </p:pic>
      <p:pic>
        <p:nvPicPr>
          <p:cNvPr id="9" name="Grafik 7" descr="inkedTV_4_final_LOGOPACK-1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35416" y="6254315"/>
            <a:ext cx="601349" cy="49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472" y="6430335"/>
            <a:ext cx="890172" cy="2150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3825134" y="6345429"/>
            <a:ext cx="470315" cy="4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38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73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LinkedUp VICI Challenge @ ISWC 2014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4AAB-49B9-4F35-BD90-09FA9847BF3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5326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png"/><Relationship Id="rId28" Type="http://schemas.openxmlformats.org/officeDocument/2006/relationships/image" Target="../media/image30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5" Type="http://schemas.openxmlformats.org/officeDocument/2006/relationships/image" Target="../media/image11.png"/><Relationship Id="rId30" Type="http://schemas.openxmlformats.org/officeDocument/2006/relationships/image" Target="../media/image32.png"/><Relationship Id="rId31" Type="http://schemas.openxmlformats.org/officeDocument/2006/relationships/image" Target="../media/image33.png"/><Relationship Id="rId32" Type="http://schemas.openxmlformats.org/officeDocument/2006/relationships/image" Target="../media/image34.png"/><Relationship Id="rId9" Type="http://schemas.microsoft.com/office/2007/relationships/hdphoto" Target="../media/hdphoto3.wdp"/><Relationship Id="rId6" Type="http://schemas.openxmlformats.org/officeDocument/2006/relationships/image" Target="../media/image12.jpeg"/><Relationship Id="rId7" Type="http://schemas.microsoft.com/office/2007/relationships/hdphoto" Target="../media/hdphoto2.wdp"/><Relationship Id="rId8" Type="http://schemas.openxmlformats.org/officeDocument/2006/relationships/image" Target="../media/image13.jpeg"/><Relationship Id="rId33" Type="http://schemas.openxmlformats.org/officeDocument/2006/relationships/image" Target="../media/image35.png"/><Relationship Id="rId34" Type="http://schemas.openxmlformats.org/officeDocument/2006/relationships/image" Target="../media/image36.png"/><Relationship Id="rId10" Type="http://schemas.openxmlformats.org/officeDocument/2006/relationships/image" Target="../media/image14.png"/><Relationship Id="rId11" Type="http://schemas.openxmlformats.org/officeDocument/2006/relationships/image" Target="../media/image15.jpeg"/><Relationship Id="rId12" Type="http://schemas.microsoft.com/office/2007/relationships/hdphoto" Target="../media/hdphoto4.wdp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microsoft.com/office/2007/relationships/hdphoto" Target="../media/hdphoto5.wdp"/><Relationship Id="rId18" Type="http://schemas.openxmlformats.org/officeDocument/2006/relationships/image" Target="../media/image20.png"/><Relationship Id="rId1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hyperlink" Target="http://linkedtv.eurecom.fr/HyperTE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hyperlink" Target="https://github.com/jluisred/HotSpots" TargetMode="External"/><Relationship Id="rId9" Type="http://schemas.openxmlformats.org/officeDocument/2006/relationships/hyperlink" Target="https://github.com/pasqLisena/MediaFragPlayerDemo" TargetMode="External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TR/media-frags/" TargetMode="External"/><Relationship Id="rId3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d.com/talks/uldus_bakhtiozina_wry_photos_that_turn_stereotypes_upside_down" TargetMode="External"/><Relationship Id="rId3" Type="http://schemas.openxmlformats.org/officeDocument/2006/relationships/hyperlink" Target="http://dbpedia.org/resource/Saint_Petersburg" TargetMode="Externa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gif"/><Relationship Id="rId13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-330527"/>
            <a:ext cx="9144000" cy="43352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03" y="1192965"/>
            <a:ext cx="5277337" cy="1090989"/>
          </a:xfrm>
          <a:prstGeom prst="rect">
            <a:avLst/>
          </a:prstGeom>
        </p:spPr>
      </p:pic>
      <p:sp>
        <p:nvSpPr>
          <p:cNvPr id="2" name="Rettangolo arrotondato 1"/>
          <p:cNvSpPr/>
          <p:nvPr/>
        </p:nvSpPr>
        <p:spPr>
          <a:xfrm>
            <a:off x="1565564" y="2577243"/>
            <a:ext cx="6192243" cy="1145490"/>
          </a:xfrm>
          <a:prstGeom prst="roundRect">
            <a:avLst>
              <a:gd name="adj" fmla="val 1851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6" name="CasellaDiTesto 5"/>
          <p:cNvSpPr txBox="1"/>
          <p:nvPr/>
        </p:nvSpPr>
        <p:spPr>
          <a:xfrm>
            <a:off x="1745673" y="2653494"/>
            <a:ext cx="5919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chemeClr val="bg1"/>
                </a:solidFill>
                <a:latin typeface="Avian" pitchFamily="2" charset="0"/>
              </a:rPr>
              <a:t>Searching and </a:t>
            </a:r>
            <a:r>
              <a:rPr lang="it-IT" sz="2800" dirty="0">
                <a:solidFill>
                  <a:schemeClr val="bg1"/>
                </a:solidFill>
                <a:latin typeface="Avian" pitchFamily="2" charset="0"/>
              </a:rPr>
              <a:t>b</a:t>
            </a:r>
            <a:r>
              <a:rPr lang="it-IT" sz="2800" dirty="0" smtClean="0">
                <a:solidFill>
                  <a:schemeClr val="bg1"/>
                </a:solidFill>
                <a:latin typeface="Avian" pitchFamily="2" charset="0"/>
              </a:rPr>
              <a:t>rowsing TED Talks </a:t>
            </a:r>
            <a:br>
              <a:rPr lang="it-IT" sz="2800" dirty="0" smtClean="0">
                <a:solidFill>
                  <a:schemeClr val="bg1"/>
                </a:solidFill>
                <a:latin typeface="Avian" pitchFamily="2" charset="0"/>
              </a:rPr>
            </a:br>
            <a:r>
              <a:rPr lang="it-IT" sz="2800" dirty="0" smtClean="0">
                <a:solidFill>
                  <a:schemeClr val="bg1"/>
                </a:solidFill>
                <a:latin typeface="Avian" pitchFamily="2" charset="0"/>
              </a:rPr>
              <a:t>like you never imagined</a:t>
            </a:r>
            <a:endParaRPr lang="it-IT" sz="2800" dirty="0">
              <a:solidFill>
                <a:schemeClr val="bg1"/>
              </a:solidFill>
              <a:latin typeface="Avian" pitchFamily="2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75" y="6204857"/>
            <a:ext cx="1063299" cy="53165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-1" y="5972248"/>
            <a:ext cx="9144001" cy="422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1" name="Rettangolo arrotondato 10"/>
          <p:cNvSpPr/>
          <p:nvPr/>
        </p:nvSpPr>
        <p:spPr>
          <a:xfrm>
            <a:off x="1371600" y="4325837"/>
            <a:ext cx="6283842" cy="4920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grpSp>
        <p:nvGrpSpPr>
          <p:cNvPr id="14" name="Gruppo 13"/>
          <p:cNvGrpSpPr/>
          <p:nvPr/>
        </p:nvGrpSpPr>
        <p:grpSpPr>
          <a:xfrm>
            <a:off x="7252231" y="4339692"/>
            <a:ext cx="505575" cy="470795"/>
            <a:chOff x="9664472" y="4380612"/>
            <a:chExt cx="542784" cy="361508"/>
          </a:xfrm>
        </p:grpSpPr>
        <p:sp>
          <p:nvSpPr>
            <p:cNvPr id="12" name="Rettangolo arrotondato 11"/>
            <p:cNvSpPr/>
            <p:nvPr/>
          </p:nvSpPr>
          <p:spPr>
            <a:xfrm>
              <a:off x="9664472" y="4380613"/>
              <a:ext cx="542784" cy="361507"/>
            </a:xfrm>
            <a:prstGeom prst="roundRect">
              <a:avLst>
                <a:gd name="adj" fmla="val 2112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1350"/>
            </a:p>
          </p:txBody>
        </p:sp>
        <p:sp>
          <p:nvSpPr>
            <p:cNvPr id="13" name="Ritardo 12"/>
            <p:cNvSpPr/>
            <p:nvPr/>
          </p:nvSpPr>
          <p:spPr>
            <a:xfrm>
              <a:off x="9664472" y="4380612"/>
              <a:ext cx="393928" cy="361508"/>
            </a:xfrm>
            <a:prstGeom prst="flowChartDelay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1350"/>
            </a:p>
          </p:txBody>
        </p:sp>
      </p:grpSp>
      <p:sp>
        <p:nvSpPr>
          <p:cNvPr id="15" name="CasellaDiTesto 14"/>
          <p:cNvSpPr txBox="1"/>
          <p:nvPr/>
        </p:nvSpPr>
        <p:spPr>
          <a:xfrm>
            <a:off x="1371599" y="4330718"/>
            <a:ext cx="59990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smtClean="0">
                <a:latin typeface="Avian" pitchFamily="2" charset="0"/>
              </a:rPr>
              <a:t>José Luis Redondo García </a:t>
            </a:r>
            <a:r>
              <a:rPr lang="it-IT" sz="2000" dirty="0" smtClean="0">
                <a:latin typeface="Avian" pitchFamily="2" charset="0"/>
              </a:rPr>
              <a:t>– </a:t>
            </a:r>
            <a:r>
              <a:rPr lang="it-IT" dirty="0" err="1" smtClean="0">
                <a:latin typeface="Avian" pitchFamily="2" charset="0"/>
              </a:rPr>
              <a:t>redondo@</a:t>
            </a:r>
            <a:r>
              <a:rPr lang="it-IT" dirty="0" err="1">
                <a:latin typeface="Avian" pitchFamily="2" charset="0"/>
              </a:rPr>
              <a:t>eurecom.fr</a:t>
            </a:r>
            <a:endParaRPr lang="it-IT" dirty="0">
              <a:latin typeface="Avian" pitchFamily="2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7204264" y="4355978"/>
            <a:ext cx="706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GO!</a:t>
            </a:r>
          </a:p>
        </p:txBody>
      </p:sp>
      <p:pic>
        <p:nvPicPr>
          <p:cNvPr id="17" name="Grafik 7" descr="inkedTV_4_final_LOGOPACK-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70756" y="5950857"/>
            <a:ext cx="972890" cy="79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6155" y="6272829"/>
            <a:ext cx="1258340" cy="3039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48242" y="6083905"/>
            <a:ext cx="760898" cy="684808"/>
          </a:xfrm>
          <a:prstGeom prst="rect">
            <a:avLst/>
          </a:prstGeom>
        </p:spPr>
      </p:pic>
      <p:sp>
        <p:nvSpPr>
          <p:cNvPr id="20" name="CasellaDiTesto 14"/>
          <p:cNvSpPr txBox="1"/>
          <p:nvPr/>
        </p:nvSpPr>
        <p:spPr>
          <a:xfrm>
            <a:off x="1361923" y="4797596"/>
            <a:ext cx="5999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Raphaël Troncy – raphael.troncy@eurecom.fr</a:t>
            </a:r>
            <a:endParaRPr lang="it-IT" sz="1600" dirty="0">
              <a:solidFill>
                <a:schemeClr val="bg1">
                  <a:lumMod val="50000"/>
                </a:schemeClr>
              </a:solidFill>
              <a:latin typeface="Avian" pitchFamily="2" charset="0"/>
            </a:endParaRPr>
          </a:p>
        </p:txBody>
      </p:sp>
      <p:sp>
        <p:nvSpPr>
          <p:cNvPr id="22" name="CasellaDiTesto 14"/>
          <p:cNvSpPr txBox="1"/>
          <p:nvPr/>
        </p:nvSpPr>
        <p:spPr>
          <a:xfrm>
            <a:off x="1361923" y="5073367"/>
            <a:ext cx="5999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Mariella Sabatino – mariella.sabatino@eurecom.fr</a:t>
            </a:r>
            <a:endParaRPr lang="it-IT" sz="1600" dirty="0">
              <a:solidFill>
                <a:schemeClr val="bg1">
                  <a:lumMod val="50000"/>
                </a:schemeClr>
              </a:solidFill>
              <a:latin typeface="Avian" pitchFamily="2" charset="0"/>
            </a:endParaRPr>
          </a:p>
        </p:txBody>
      </p:sp>
      <p:sp>
        <p:nvSpPr>
          <p:cNvPr id="23" name="CasellaDiTesto 14"/>
          <p:cNvSpPr txBox="1"/>
          <p:nvPr/>
        </p:nvSpPr>
        <p:spPr>
          <a:xfrm>
            <a:off x="1361923" y="5349140"/>
            <a:ext cx="5999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Pasquale Lisena –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pasquale.lisena@eurecom.fr</a:t>
            </a:r>
            <a:endParaRPr lang="it-IT" sz="1600" dirty="0">
              <a:solidFill>
                <a:schemeClr val="bg1">
                  <a:lumMod val="50000"/>
                </a:schemeClr>
              </a:solidFill>
              <a:latin typeface="Avian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9690" y="6178154"/>
            <a:ext cx="1648772" cy="483640"/>
          </a:xfrm>
          <a:prstGeom prst="rect">
            <a:avLst/>
          </a:prstGeom>
        </p:spPr>
      </p:pic>
      <p:sp>
        <p:nvSpPr>
          <p:cNvPr id="24" name="CasellaDiTesto 14"/>
          <p:cNvSpPr txBox="1"/>
          <p:nvPr/>
        </p:nvSpPr>
        <p:spPr>
          <a:xfrm>
            <a:off x="7753909" y="5293427"/>
            <a:ext cx="1644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1600" dirty="0" err="1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PasqLisena</a:t>
            </a:r>
            <a:endParaRPr lang="it-IT" sz="16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sp>
        <p:nvSpPr>
          <p:cNvPr id="25" name="CasellaDiTesto 14"/>
          <p:cNvSpPr txBox="1"/>
          <p:nvPr/>
        </p:nvSpPr>
        <p:spPr>
          <a:xfrm>
            <a:off x="7753909" y="5007848"/>
            <a:ext cx="1629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1600" dirty="0" err="1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marSabs</a:t>
            </a:r>
            <a:endParaRPr lang="it-IT" sz="16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sp>
        <p:nvSpPr>
          <p:cNvPr id="26" name="CasellaDiTesto 14"/>
          <p:cNvSpPr txBox="1"/>
          <p:nvPr/>
        </p:nvSpPr>
        <p:spPr>
          <a:xfrm>
            <a:off x="7753909" y="4734873"/>
            <a:ext cx="1658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1600" dirty="0" err="1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rtroncy</a:t>
            </a:r>
            <a:endParaRPr lang="it-IT" sz="16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sp>
        <p:nvSpPr>
          <p:cNvPr id="27" name="CasellaDiTesto 14"/>
          <p:cNvSpPr txBox="1"/>
          <p:nvPr/>
        </p:nvSpPr>
        <p:spPr>
          <a:xfrm>
            <a:off x="7753909" y="4362811"/>
            <a:ext cx="1644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1600" dirty="0" err="1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peputo</a:t>
            </a:r>
            <a:endParaRPr lang="it-IT" sz="16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17453" y="4097009"/>
            <a:ext cx="336701" cy="2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50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10</a:t>
            </a:fld>
            <a:endParaRPr lang="it-IT"/>
          </a:p>
        </p:txBody>
      </p:sp>
      <p:pic>
        <p:nvPicPr>
          <p:cNvPr id="10" name="Picture 9" descr="Screen Shot 2014-10-11 at 2.15.3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4" y="1195311"/>
            <a:ext cx="7861300" cy="4914900"/>
          </a:xfrm>
          <a:prstGeom prst="rect">
            <a:avLst/>
          </a:prstGeom>
        </p:spPr>
      </p:pic>
      <p:sp>
        <p:nvSpPr>
          <p:cNvPr id="11" name="Rettangolo 3"/>
          <p:cNvSpPr/>
          <p:nvPr/>
        </p:nvSpPr>
        <p:spPr>
          <a:xfrm>
            <a:off x="8283221" y="484405"/>
            <a:ext cx="860777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2" name="Rettangolo 4"/>
          <p:cNvSpPr/>
          <p:nvPr/>
        </p:nvSpPr>
        <p:spPr>
          <a:xfrm>
            <a:off x="3" y="483741"/>
            <a:ext cx="136877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3" name="Gallone 5"/>
          <p:cNvSpPr/>
          <p:nvPr/>
        </p:nvSpPr>
        <p:spPr>
          <a:xfrm rot="10800000">
            <a:off x="1135535" y="47667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4" name="Gallone 6"/>
          <p:cNvSpPr/>
          <p:nvPr/>
        </p:nvSpPr>
        <p:spPr>
          <a:xfrm>
            <a:off x="8070227" y="49785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6" name="CasellaDiTesto 7"/>
          <p:cNvSpPr txBox="1"/>
          <p:nvPr/>
        </p:nvSpPr>
        <p:spPr>
          <a:xfrm>
            <a:off x="1227665" y="423332"/>
            <a:ext cx="7323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Annotations: Named Entities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5740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arrotondato 15"/>
          <p:cNvSpPr/>
          <p:nvPr/>
        </p:nvSpPr>
        <p:spPr>
          <a:xfrm>
            <a:off x="590602" y="1370153"/>
            <a:ext cx="7967819" cy="2101180"/>
          </a:xfrm>
          <a:prstGeom prst="roundRect">
            <a:avLst>
              <a:gd name="adj" fmla="val 7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2" name="Rettangolo arrotondato 11"/>
          <p:cNvSpPr/>
          <p:nvPr/>
        </p:nvSpPr>
        <p:spPr>
          <a:xfrm>
            <a:off x="3569616" y="5425265"/>
            <a:ext cx="2009790" cy="3280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Mobile computers</a:t>
            </a:r>
          </a:p>
        </p:txBody>
      </p:sp>
      <p:sp>
        <p:nvSpPr>
          <p:cNvPr id="4" name="Rettangolo 3"/>
          <p:cNvSpPr/>
          <p:nvPr/>
        </p:nvSpPr>
        <p:spPr>
          <a:xfrm>
            <a:off x="7196666" y="484405"/>
            <a:ext cx="1947333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2" y="483741"/>
            <a:ext cx="1820331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1629424" y="47667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6969560" y="483741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1908665" y="395111"/>
            <a:ext cx="5146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Annotations: Topics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781969" y="1457300"/>
            <a:ext cx="7813807" cy="19389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“I'm wearing a camera, just a simple webcam, a portable, battery-powered projection system with a little mirror. These components communicate to my cell phone in my pocket which acts as the communication and computation device. And in the video here we see my student </a:t>
            </a:r>
            <a:r>
              <a:rPr lang="en-US" sz="2000" i="1" dirty="0" err="1"/>
              <a:t>Pranav</a:t>
            </a:r>
            <a:r>
              <a:rPr lang="en-US" sz="2000" i="1" dirty="0"/>
              <a:t> </a:t>
            </a:r>
            <a:r>
              <a:rPr lang="en-US" sz="2000" i="1" dirty="0" err="1"/>
              <a:t>Mistry</a:t>
            </a:r>
            <a:r>
              <a:rPr lang="en-US" sz="2000" i="1" dirty="0"/>
              <a:t>, who's really the genius who's been implementing and designing this whole system</a:t>
            </a:r>
            <a:r>
              <a:rPr lang="en-US" sz="2000" i="1" dirty="0" smtClean="0"/>
              <a:t>...”</a:t>
            </a:r>
          </a:p>
        </p:txBody>
      </p:sp>
      <p:sp>
        <p:nvSpPr>
          <p:cNvPr id="2" name="Freccia in giù 1"/>
          <p:cNvSpPr/>
          <p:nvPr/>
        </p:nvSpPr>
        <p:spPr>
          <a:xfrm>
            <a:off x="4393758" y="3531810"/>
            <a:ext cx="361507" cy="82247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arrotondato 17"/>
          <p:cNvSpPr/>
          <p:nvPr/>
        </p:nvSpPr>
        <p:spPr>
          <a:xfrm>
            <a:off x="3553660" y="4929361"/>
            <a:ext cx="2041702" cy="32802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 (electricity)</a:t>
            </a:r>
          </a:p>
        </p:txBody>
      </p:sp>
      <p:sp>
        <p:nvSpPr>
          <p:cNvPr id="19" name="Rettangolo arrotondato 18"/>
          <p:cNvSpPr/>
          <p:nvPr/>
        </p:nvSpPr>
        <p:spPr>
          <a:xfrm>
            <a:off x="3414565" y="4457646"/>
            <a:ext cx="2319893" cy="3280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Consumer </a:t>
            </a:r>
            <a:r>
              <a:rPr lang="it-IT" dirty="0" err="1">
                <a:solidFill>
                  <a:schemeClr val="bg1"/>
                </a:solidFill>
              </a:rPr>
              <a:t>electronics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4" name="Rettangolo 23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5" name="CasellaDiTesto 24"/>
          <p:cNvSpPr txBox="1"/>
          <p:nvPr/>
        </p:nvSpPr>
        <p:spPr>
          <a:xfrm>
            <a:off x="257591" y="5685335"/>
            <a:ext cx="43186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taken from the transcript of </a:t>
            </a:r>
            <a:endParaRPr lang="en-US" sz="1200" dirty="0" smtClean="0"/>
          </a:p>
          <a:p>
            <a:r>
              <a:rPr lang="en-US" sz="1200" u="sng" dirty="0"/>
              <a:t>https://</a:t>
            </a:r>
            <a:r>
              <a:rPr lang="en-US" sz="1200" u="sng" dirty="0" err="1"/>
              <a:t>www.ted.com</a:t>
            </a:r>
            <a:r>
              <a:rPr lang="en-US" sz="1200" u="sng" dirty="0"/>
              <a:t>/talks/</a:t>
            </a:r>
            <a:r>
              <a:rPr lang="en-US" sz="1200" u="sng" dirty="0" err="1"/>
              <a:t>pattie_maes_demos_the_sixth_sense</a:t>
            </a:r>
            <a:r>
              <a:rPr lang="en-US" dirty="0"/>
              <a:t/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11</a:t>
            </a:fld>
            <a:endParaRPr lang="it-IT"/>
          </a:p>
        </p:txBody>
      </p:sp>
      <p:pic>
        <p:nvPicPr>
          <p:cNvPr id="38" name="Immagine 4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668" y="3786399"/>
            <a:ext cx="1495425" cy="238125"/>
          </a:xfrm>
          <a:prstGeom prst="rect">
            <a:avLst/>
          </a:prstGeom>
        </p:spPr>
      </p:pic>
      <p:sp>
        <p:nvSpPr>
          <p:cNvPr id="39" name="Rettangolo arrotondato 18"/>
          <p:cNvSpPr/>
          <p:nvPr/>
        </p:nvSpPr>
        <p:spPr>
          <a:xfrm>
            <a:off x="361727" y="1150807"/>
            <a:ext cx="2319893" cy="328027"/>
          </a:xfrm>
          <a:prstGeom prst="round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i="1" dirty="0" err="1" smtClean="0">
                <a:solidFill>
                  <a:srgbClr val="000000"/>
                </a:solidFill>
              </a:rPr>
              <a:t>Chapter</a:t>
            </a:r>
            <a:r>
              <a:rPr lang="it-IT" sz="1600" b="1" i="1" dirty="0" smtClean="0">
                <a:solidFill>
                  <a:srgbClr val="000000"/>
                </a:solidFill>
              </a:rPr>
              <a:t> 3</a:t>
            </a:r>
            <a:endParaRPr lang="it-IT" sz="1600" b="1" i="1" dirty="0">
              <a:solidFill>
                <a:srgbClr val="00000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7937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arrotondato 16"/>
          <p:cNvSpPr/>
          <p:nvPr/>
        </p:nvSpPr>
        <p:spPr>
          <a:xfrm>
            <a:off x="1995161" y="1492756"/>
            <a:ext cx="5310361" cy="32243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Clustering</a:t>
            </a:r>
            <a:r>
              <a:rPr lang="en-GB" dirty="0" smtClean="0">
                <a:solidFill>
                  <a:schemeClr val="tx1"/>
                </a:solidFill>
              </a:rPr>
              <a:t> of consecutive </a:t>
            </a:r>
            <a:r>
              <a:rPr lang="en-GB" b="1" dirty="0">
                <a:solidFill>
                  <a:schemeClr val="tx1"/>
                </a:solidFill>
              </a:rPr>
              <a:t>c</a:t>
            </a:r>
            <a:r>
              <a:rPr lang="en-GB" b="1" dirty="0" smtClean="0">
                <a:solidFill>
                  <a:schemeClr val="tx1"/>
                </a:solidFill>
              </a:rPr>
              <a:t>hapters</a:t>
            </a:r>
            <a:r>
              <a:rPr lang="en-GB" dirty="0" smtClean="0">
                <a:solidFill>
                  <a:schemeClr val="tx1"/>
                </a:solidFill>
              </a:rPr>
              <a:t> which talk about similar </a:t>
            </a:r>
            <a:r>
              <a:rPr lang="en-GB" b="1" dirty="0" smtClean="0">
                <a:solidFill>
                  <a:schemeClr val="tx1"/>
                </a:solidFill>
              </a:rPr>
              <a:t>topics </a:t>
            </a:r>
            <a:r>
              <a:rPr lang="en-GB" dirty="0" smtClean="0">
                <a:solidFill>
                  <a:schemeClr val="tx1"/>
                </a:solidFill>
              </a:rPr>
              <a:t>and </a:t>
            </a:r>
            <a:r>
              <a:rPr lang="en-GB" b="1" dirty="0" smtClean="0">
                <a:solidFill>
                  <a:schemeClr val="tx1"/>
                </a:solidFill>
              </a:rPr>
              <a:t>entities</a:t>
            </a: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Ordering</a:t>
            </a:r>
            <a:r>
              <a:rPr lang="en-GB" dirty="0" smtClean="0">
                <a:solidFill>
                  <a:schemeClr val="tx1"/>
                </a:solidFill>
              </a:rPr>
              <a:t> of those fragments based on </a:t>
            </a:r>
            <a:r>
              <a:rPr lang="en-GB" b="1" dirty="0" smtClean="0">
                <a:solidFill>
                  <a:schemeClr val="tx1"/>
                </a:solidFill>
              </a:rPr>
              <a:t>annotation</a:t>
            </a:r>
            <a:r>
              <a:rPr lang="en-GB" dirty="0" smtClean="0">
                <a:solidFill>
                  <a:schemeClr val="tx1"/>
                </a:solidFill>
              </a:rPr>
              <a:t> relevance (TF-IDF)</a:t>
            </a: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Filtering</a:t>
            </a:r>
            <a:r>
              <a:rPr lang="en-GB" dirty="0" smtClean="0">
                <a:solidFill>
                  <a:schemeClr val="tx1"/>
                </a:solidFill>
              </a:rPr>
              <a:t>: Hot Spots are fragments whose relative relevance falls under the </a:t>
            </a:r>
            <a:r>
              <a:rPr lang="en-GB" b="1" dirty="0" smtClean="0">
                <a:solidFill>
                  <a:schemeClr val="tx1"/>
                </a:solidFill>
              </a:rPr>
              <a:t>first quarter </a:t>
            </a:r>
            <a:r>
              <a:rPr lang="en-GB" dirty="0" smtClean="0">
                <a:solidFill>
                  <a:schemeClr val="tx1"/>
                </a:solidFill>
              </a:rPr>
              <a:t>of the final score distribution</a:t>
            </a: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6906380" y="495032"/>
            <a:ext cx="2237619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0" y="494368"/>
            <a:ext cx="2830837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2582467" y="49323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6699433" y="50646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410858" y="412648"/>
            <a:ext cx="3508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MF: Hot </a:t>
            </a:r>
            <a:r>
              <a:rPr lang="it-IT" sz="3600" b="1" dirty="0">
                <a:solidFill>
                  <a:srgbClr val="C00000"/>
                </a:solidFill>
                <a:latin typeface="Avian" pitchFamily="2" charset="0"/>
              </a:rPr>
              <a:t>S</a:t>
            </a:r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pots</a:t>
            </a:r>
            <a:endParaRPr lang="it-IT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1" t="7075" r="12363"/>
          <a:stretch/>
        </p:blipFill>
        <p:spPr>
          <a:xfrm>
            <a:off x="185194" y="2870681"/>
            <a:ext cx="1503974" cy="1761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12</a:t>
            </a:fld>
            <a:endParaRPr lang="it-IT"/>
          </a:p>
        </p:txBody>
      </p:sp>
      <p:pic>
        <p:nvPicPr>
          <p:cNvPr id="21" name="Picture 20" descr="Screen Shot 2014-10-05 at 11.31.4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12" y="1878341"/>
            <a:ext cx="1638818" cy="1660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Screen Shot 2014-10-12 at 2.09.00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23" y="5121816"/>
            <a:ext cx="7547429" cy="8143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1212" y="2245332"/>
            <a:ext cx="106521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 smtClean="0"/>
              <a:t>Hot Spot 1</a:t>
            </a:r>
          </a:p>
          <a:p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179665" y="5549687"/>
            <a:ext cx="1038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Chapters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579802" y="1231686"/>
            <a:ext cx="106521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 smtClean="0"/>
              <a:t>Hot Spot 2</a:t>
            </a:r>
          </a:p>
          <a:p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141231" y="5138449"/>
            <a:ext cx="1115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Hot Spots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2861" y="462336"/>
            <a:ext cx="582300" cy="520189"/>
          </a:xfrm>
          <a:prstGeom prst="rect">
            <a:avLst/>
          </a:prstGeom>
        </p:spPr>
      </p:pic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385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arrotondato 16"/>
          <p:cNvSpPr/>
          <p:nvPr/>
        </p:nvSpPr>
        <p:spPr>
          <a:xfrm>
            <a:off x="483256" y="1432280"/>
            <a:ext cx="8237411" cy="43371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GB" b="1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Clustering</a:t>
            </a:r>
            <a:r>
              <a:rPr lang="en-GB" dirty="0" smtClean="0">
                <a:solidFill>
                  <a:schemeClr val="tx1"/>
                </a:solidFill>
              </a:rPr>
              <a:t> of consecutive </a:t>
            </a:r>
            <a:r>
              <a:rPr lang="en-GB" b="1" dirty="0" smtClean="0">
                <a:solidFill>
                  <a:schemeClr val="tx1"/>
                </a:solidFill>
              </a:rPr>
              <a:t>chapters</a:t>
            </a:r>
            <a:r>
              <a:rPr lang="en-GB" dirty="0" smtClean="0">
                <a:solidFill>
                  <a:schemeClr val="tx1"/>
                </a:solidFill>
              </a:rPr>
              <a:t> which talk about similar </a:t>
            </a:r>
            <a:r>
              <a:rPr lang="en-GB" b="1" dirty="0" smtClean="0">
                <a:solidFill>
                  <a:schemeClr val="tx1"/>
                </a:solidFill>
              </a:rPr>
              <a:t>topics </a:t>
            </a:r>
            <a:r>
              <a:rPr lang="en-GB" dirty="0" smtClean="0">
                <a:solidFill>
                  <a:schemeClr val="tx1"/>
                </a:solidFill>
              </a:rPr>
              <a:t>and </a:t>
            </a:r>
            <a:r>
              <a:rPr lang="en-GB" b="1" dirty="0" smtClean="0">
                <a:solidFill>
                  <a:schemeClr val="tx1"/>
                </a:solidFill>
              </a:rPr>
              <a:t>entities</a:t>
            </a:r>
          </a:p>
          <a:p>
            <a:pPr marL="342900" indent="-342900" algn="ctr">
              <a:buFont typeface="+mj-lt"/>
              <a:buAutoNum type="arabicPeriod"/>
            </a:pPr>
            <a:endParaRPr lang="en-GB" b="1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b="1" dirty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b="1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b="1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Ordering</a:t>
            </a:r>
            <a:r>
              <a:rPr lang="en-GB" dirty="0" smtClean="0">
                <a:solidFill>
                  <a:schemeClr val="tx1"/>
                </a:solidFill>
              </a:rPr>
              <a:t> of those fragments based on </a:t>
            </a:r>
            <a:r>
              <a:rPr lang="en-GB" b="1" dirty="0" smtClean="0">
                <a:solidFill>
                  <a:schemeClr val="tx1"/>
                </a:solidFill>
              </a:rPr>
              <a:t>annotation</a:t>
            </a:r>
            <a:r>
              <a:rPr lang="en-GB" dirty="0" smtClean="0">
                <a:solidFill>
                  <a:schemeClr val="tx1"/>
                </a:solidFill>
              </a:rPr>
              <a:t> relevance (TF-IDF)</a:t>
            </a:r>
          </a:p>
          <a:p>
            <a:pPr marL="342900" indent="-342900" algn="ctr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Filtering</a:t>
            </a:r>
            <a:r>
              <a:rPr lang="en-GB" dirty="0" smtClean="0">
                <a:solidFill>
                  <a:schemeClr val="tx1"/>
                </a:solidFill>
              </a:rPr>
              <a:t>: fragments whose relative relevance falls under the </a:t>
            </a:r>
            <a:r>
              <a:rPr lang="en-GB" b="1" dirty="0" smtClean="0">
                <a:solidFill>
                  <a:schemeClr val="tx1"/>
                </a:solidFill>
              </a:rPr>
              <a:t>first quarter</a:t>
            </a:r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13</a:t>
            </a:fld>
            <a:endParaRPr lang="it-IT"/>
          </a:p>
        </p:txBody>
      </p:sp>
      <p:pic>
        <p:nvPicPr>
          <p:cNvPr id="12" name="Picture 11" descr="Screen Shot 2014-10-12 at 4.42.54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-1"/>
          <a:stretch/>
        </p:blipFill>
        <p:spPr>
          <a:xfrm>
            <a:off x="860571" y="2165048"/>
            <a:ext cx="7393813" cy="1100046"/>
          </a:xfrm>
          <a:prstGeom prst="rect">
            <a:avLst/>
          </a:prstGeom>
        </p:spPr>
      </p:pic>
      <p:pic>
        <p:nvPicPr>
          <p:cNvPr id="13" name="Picture 12" descr="Screen Shot 2014-10-14 at 6.24.47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" t="3407" b="6298"/>
          <a:stretch/>
        </p:blipFill>
        <p:spPr>
          <a:xfrm>
            <a:off x="788312" y="3698947"/>
            <a:ext cx="7509632" cy="939966"/>
          </a:xfrm>
          <a:prstGeom prst="rect">
            <a:avLst/>
          </a:prstGeom>
        </p:spPr>
      </p:pic>
      <p:sp>
        <p:nvSpPr>
          <p:cNvPr id="14" name="Rettangolo 3"/>
          <p:cNvSpPr/>
          <p:nvPr/>
        </p:nvSpPr>
        <p:spPr>
          <a:xfrm>
            <a:off x="6906381" y="495032"/>
            <a:ext cx="2237619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6" name="Rettangolo 4"/>
          <p:cNvSpPr/>
          <p:nvPr/>
        </p:nvSpPr>
        <p:spPr>
          <a:xfrm>
            <a:off x="0" y="494368"/>
            <a:ext cx="2830837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8" name="Gallone 5"/>
          <p:cNvSpPr/>
          <p:nvPr/>
        </p:nvSpPr>
        <p:spPr>
          <a:xfrm rot="10800000">
            <a:off x="2582467" y="49323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9" name="Gallone 6"/>
          <p:cNvSpPr/>
          <p:nvPr/>
        </p:nvSpPr>
        <p:spPr>
          <a:xfrm>
            <a:off x="6699433" y="50646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0" name="CasellaDiTesto 7"/>
          <p:cNvSpPr txBox="1"/>
          <p:nvPr/>
        </p:nvSpPr>
        <p:spPr>
          <a:xfrm>
            <a:off x="3410858" y="412648"/>
            <a:ext cx="3508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MF: Hot </a:t>
            </a:r>
            <a:r>
              <a:rPr lang="it-IT" sz="3600" b="1" dirty="0">
                <a:solidFill>
                  <a:srgbClr val="C00000"/>
                </a:solidFill>
                <a:latin typeface="Avian" pitchFamily="2" charset="0"/>
              </a:rPr>
              <a:t>S</a:t>
            </a:r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pots</a:t>
            </a:r>
            <a:endParaRPr lang="it-IT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2861" y="462336"/>
            <a:ext cx="582300" cy="520189"/>
          </a:xfrm>
          <a:prstGeom prst="rect">
            <a:avLst/>
          </a:prstGeom>
        </p:spPr>
      </p:pic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39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14</a:t>
            </a:fld>
            <a:endParaRPr lang="it-IT"/>
          </a:p>
        </p:txBody>
      </p:sp>
      <p:pic>
        <p:nvPicPr>
          <p:cNvPr id="13" name="Picture 12" descr="Screen Shot 2014-10-03 at 4.58.26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25" r="2593"/>
          <a:stretch/>
        </p:blipFill>
        <p:spPr>
          <a:xfrm>
            <a:off x="350755" y="1810213"/>
            <a:ext cx="8538575" cy="35600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/>
          <a:srcRect/>
          <a:stretch/>
        </p:blipFill>
        <p:spPr>
          <a:xfrm>
            <a:off x="6355745" y="2482317"/>
            <a:ext cx="1667259" cy="21645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85068" y="4312210"/>
            <a:ext cx="359358" cy="3210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945" y="4286890"/>
            <a:ext cx="359358" cy="3210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19808" y="4311081"/>
            <a:ext cx="359358" cy="321027"/>
          </a:xfrm>
          <a:prstGeom prst="rect">
            <a:avLst/>
          </a:prstGeom>
        </p:spPr>
      </p:pic>
      <p:sp>
        <p:nvSpPr>
          <p:cNvPr id="17" name="Rettangolo 3"/>
          <p:cNvSpPr/>
          <p:nvPr/>
        </p:nvSpPr>
        <p:spPr>
          <a:xfrm>
            <a:off x="6906380" y="495032"/>
            <a:ext cx="2237620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0" name="Rettangolo 4"/>
          <p:cNvSpPr/>
          <p:nvPr/>
        </p:nvSpPr>
        <p:spPr>
          <a:xfrm>
            <a:off x="0" y="494368"/>
            <a:ext cx="2830837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1" name="Gallone 5"/>
          <p:cNvSpPr/>
          <p:nvPr/>
        </p:nvSpPr>
        <p:spPr>
          <a:xfrm rot="10800000">
            <a:off x="2582467" y="49323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2" name="Gallone 6"/>
          <p:cNvSpPr/>
          <p:nvPr/>
        </p:nvSpPr>
        <p:spPr>
          <a:xfrm>
            <a:off x="6699433" y="50646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3" name="CasellaDiTesto 7"/>
          <p:cNvSpPr txBox="1"/>
          <p:nvPr/>
        </p:nvSpPr>
        <p:spPr>
          <a:xfrm>
            <a:off x="3410858" y="412648"/>
            <a:ext cx="3508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MF: Hot </a:t>
            </a:r>
            <a:r>
              <a:rPr lang="it-IT" sz="3600" b="1" dirty="0">
                <a:solidFill>
                  <a:srgbClr val="C00000"/>
                </a:solidFill>
                <a:latin typeface="Avian" pitchFamily="2" charset="0"/>
              </a:rPr>
              <a:t>S</a:t>
            </a:r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pots</a:t>
            </a:r>
            <a:endParaRPr lang="it-IT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2861" y="462336"/>
            <a:ext cx="582300" cy="520189"/>
          </a:xfrm>
          <a:prstGeom prst="rect">
            <a:avLst/>
          </a:prstGeom>
        </p:spPr>
      </p:pic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8384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arrotondato 11"/>
          <p:cNvSpPr/>
          <p:nvPr/>
        </p:nvSpPr>
        <p:spPr>
          <a:xfrm>
            <a:off x="485077" y="2992488"/>
            <a:ext cx="8123920" cy="28495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477820" y="1715231"/>
            <a:ext cx="5307736" cy="6675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44866" y="3099059"/>
            <a:ext cx="5454271" cy="2730846"/>
          </a:xfrm>
        </p:spPr>
        <p:txBody>
          <a:bodyPr>
            <a:normAutofit/>
          </a:bodyPr>
          <a:lstStyle/>
          <a:p>
            <a:r>
              <a:rPr lang="en-US" dirty="0"/>
              <a:t>Topics</a:t>
            </a:r>
          </a:p>
          <a:p>
            <a:r>
              <a:rPr lang="en-US" dirty="0"/>
              <a:t>Entities</a:t>
            </a:r>
          </a:p>
          <a:p>
            <a:pPr lvl="1" fontAlgn="base"/>
            <a:r>
              <a:rPr lang="en-US" sz="2000" i="1" dirty="0" smtClean="0"/>
              <a:t>time code </a:t>
            </a:r>
            <a:r>
              <a:rPr lang="en-US" sz="2000" i="1" dirty="0"/>
              <a:t>references (</a:t>
            </a:r>
            <a:r>
              <a:rPr lang="en-US" sz="2000" i="1" dirty="0" err="1"/>
              <a:t>startNPT</a:t>
            </a:r>
            <a:r>
              <a:rPr lang="en-US" sz="2000" i="1" dirty="0"/>
              <a:t> and </a:t>
            </a:r>
            <a:r>
              <a:rPr lang="en-US" sz="2000" i="1" dirty="0" err="1"/>
              <a:t>endNPT</a:t>
            </a:r>
            <a:r>
              <a:rPr lang="en-US" sz="2000" i="1" dirty="0" smtClean="0"/>
              <a:t>)</a:t>
            </a:r>
            <a:endParaRPr lang="en-US" sz="2000" i="1" dirty="0"/>
          </a:p>
          <a:p>
            <a:pPr lvl="1" fontAlgn="base"/>
            <a:r>
              <a:rPr lang="en-US" sz="2000" i="1" dirty="0" smtClean="0"/>
              <a:t>extractor confidence</a:t>
            </a:r>
            <a:endParaRPr lang="en-US" sz="1800" dirty="0"/>
          </a:p>
          <a:p>
            <a:pPr fontAlgn="base"/>
            <a:r>
              <a:rPr lang="en-US" dirty="0" smtClean="0"/>
              <a:t>Resource identifier</a:t>
            </a:r>
            <a:r>
              <a:rPr lang="en-US" i="1" dirty="0" smtClean="0"/>
              <a:t> </a:t>
            </a:r>
          </a:p>
          <a:p>
            <a:pPr fontAlgn="base"/>
            <a:r>
              <a:rPr lang="en-US" dirty="0" smtClean="0"/>
              <a:t>Full text transcript</a:t>
            </a:r>
            <a:endParaRPr lang="en-US" dirty="0"/>
          </a:p>
          <a:p>
            <a:pPr marL="0" indent="0" fontAlgn="base">
              <a:buNone/>
            </a:pPr>
            <a:endParaRPr lang="it-IT" dirty="0"/>
          </a:p>
          <a:p>
            <a:pPr marL="457200" lvl="1" indent="0" fontAlgn="base">
              <a:buNone/>
            </a:pPr>
            <a:endParaRPr lang="it-IT" sz="2000" dirty="0"/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Rettangolo 1"/>
          <p:cNvSpPr/>
          <p:nvPr/>
        </p:nvSpPr>
        <p:spPr>
          <a:xfrm>
            <a:off x="1038317" y="1209614"/>
            <a:ext cx="2767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Granularity level:</a:t>
            </a:r>
            <a:endParaRPr lang="en-US" sz="2800" b="1" dirty="0"/>
          </a:p>
        </p:txBody>
      </p:sp>
      <p:sp>
        <p:nvSpPr>
          <p:cNvPr id="13" name="Segnaposto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23" name="Segnaposto contenuto 2"/>
          <p:cNvSpPr txBox="1">
            <a:spLocks/>
          </p:cNvSpPr>
          <p:nvPr/>
        </p:nvSpPr>
        <p:spPr>
          <a:xfrm>
            <a:off x="1844866" y="1817413"/>
            <a:ext cx="5454271" cy="582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Chapter</a:t>
            </a:r>
            <a:endParaRPr lang="it-IT" dirty="0"/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it-IT" sz="2000" dirty="0"/>
          </a:p>
        </p:txBody>
      </p:sp>
      <p:sp>
        <p:nvSpPr>
          <p:cNvPr id="24" name="Rettangolo 1"/>
          <p:cNvSpPr/>
          <p:nvPr/>
        </p:nvSpPr>
        <p:spPr>
          <a:xfrm>
            <a:off x="1038317" y="2511062"/>
            <a:ext cx="29069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Features </a:t>
            </a:r>
            <a:r>
              <a:rPr lang="en-US" sz="2800" b="1" dirty="0" smtClean="0"/>
              <a:t>indexed </a:t>
            </a:r>
            <a:r>
              <a:rPr lang="en-US" sz="2800" b="1" dirty="0"/>
              <a:t>:</a:t>
            </a:r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108" y="1712481"/>
            <a:ext cx="2413973" cy="657339"/>
          </a:xfrm>
          <a:prstGeom prst="rect">
            <a:avLst/>
          </a:prstGeom>
        </p:spPr>
      </p:pic>
      <p:sp>
        <p:nvSpPr>
          <p:cNvPr id="19" name="Rettangolo 3"/>
          <p:cNvSpPr/>
          <p:nvPr/>
        </p:nvSpPr>
        <p:spPr>
          <a:xfrm>
            <a:off x="8085667" y="502962"/>
            <a:ext cx="1058333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0" name="Rettangolo 4"/>
          <p:cNvSpPr/>
          <p:nvPr/>
        </p:nvSpPr>
        <p:spPr>
          <a:xfrm>
            <a:off x="0" y="492570"/>
            <a:ext cx="108655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2" name="Gallone 5"/>
          <p:cNvSpPr/>
          <p:nvPr/>
        </p:nvSpPr>
        <p:spPr>
          <a:xfrm rot="10800000">
            <a:off x="850894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6" name="Gallone 6"/>
          <p:cNvSpPr/>
          <p:nvPr/>
        </p:nvSpPr>
        <p:spPr>
          <a:xfrm>
            <a:off x="7883724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7" name="CasellaDiTesto 7"/>
          <p:cNvSpPr txBox="1"/>
          <p:nvPr/>
        </p:nvSpPr>
        <p:spPr>
          <a:xfrm>
            <a:off x="1227667" y="422537"/>
            <a:ext cx="6787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Hyperlink: Indexing TED Talks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2453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3" name="Segnaposto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16</a:t>
            </a:fld>
            <a:endParaRPr lang="it-IT" dirty="0"/>
          </a:p>
        </p:txBody>
      </p:sp>
      <p:pic>
        <p:nvPicPr>
          <p:cNvPr id="10" name="Picture 9" descr="Screen Shot 2014-10-12 at 6.30.21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619"/>
            <a:ext cx="6012598" cy="4257524"/>
          </a:xfrm>
          <a:prstGeom prst="rect">
            <a:avLst/>
          </a:prstGeom>
        </p:spPr>
      </p:pic>
      <p:pic>
        <p:nvPicPr>
          <p:cNvPr id="11" name="Picture 10" descr="Screen Shot 2014-10-12 at 6.29.11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968" y="1161141"/>
            <a:ext cx="3554129" cy="47534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Rettangolo 3"/>
          <p:cNvSpPr/>
          <p:nvPr/>
        </p:nvSpPr>
        <p:spPr>
          <a:xfrm>
            <a:off x="8085667" y="502962"/>
            <a:ext cx="1058333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2" name="Rettangolo 4"/>
          <p:cNvSpPr/>
          <p:nvPr/>
        </p:nvSpPr>
        <p:spPr>
          <a:xfrm>
            <a:off x="0" y="492570"/>
            <a:ext cx="108655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3" name="Gallone 5"/>
          <p:cNvSpPr/>
          <p:nvPr/>
        </p:nvSpPr>
        <p:spPr>
          <a:xfrm rot="10800000">
            <a:off x="850894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4" name="Gallone 6"/>
          <p:cNvSpPr/>
          <p:nvPr/>
        </p:nvSpPr>
        <p:spPr>
          <a:xfrm>
            <a:off x="7883724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5" name="CasellaDiTesto 7"/>
          <p:cNvSpPr txBox="1"/>
          <p:nvPr/>
        </p:nvSpPr>
        <p:spPr>
          <a:xfrm>
            <a:off x="1227667" y="422537"/>
            <a:ext cx="6787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Hyperlink: Indexing TED Talks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174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arrotondato 11"/>
          <p:cNvSpPr/>
          <p:nvPr/>
        </p:nvSpPr>
        <p:spPr>
          <a:xfrm>
            <a:off x="485077" y="3205238"/>
            <a:ext cx="8123920" cy="8345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477820" y="1715231"/>
            <a:ext cx="8123920" cy="8973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Rettangolo 1"/>
          <p:cNvSpPr/>
          <p:nvPr/>
        </p:nvSpPr>
        <p:spPr>
          <a:xfrm>
            <a:off x="1038317" y="1209614"/>
            <a:ext cx="1377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Datasets:</a:t>
            </a:r>
            <a:endParaRPr lang="en-US" sz="2400" b="1" dirty="0"/>
          </a:p>
        </p:txBody>
      </p:sp>
      <p:sp>
        <p:nvSpPr>
          <p:cNvPr id="13" name="Segnaposto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23" name="Segnaposto contenuto 2"/>
          <p:cNvSpPr txBox="1">
            <a:spLocks/>
          </p:cNvSpPr>
          <p:nvPr/>
        </p:nvSpPr>
        <p:spPr>
          <a:xfrm>
            <a:off x="1264295" y="1800031"/>
            <a:ext cx="5454271" cy="58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 smtClean="0"/>
              <a:t>Open Courseware </a:t>
            </a:r>
          </a:p>
          <a:p>
            <a:r>
              <a:rPr lang="en-GB" sz="2000" b="1" dirty="0" smtClean="0"/>
              <a:t>Open University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 smtClean="0"/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en-GB" sz="2000" dirty="0"/>
          </a:p>
        </p:txBody>
      </p:sp>
      <p:sp>
        <p:nvSpPr>
          <p:cNvPr id="24" name="Rettangolo 1"/>
          <p:cNvSpPr/>
          <p:nvPr/>
        </p:nvSpPr>
        <p:spPr>
          <a:xfrm>
            <a:off x="1038317" y="2692490"/>
            <a:ext cx="3203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Anchors used in search:</a:t>
            </a:r>
            <a:endParaRPr lang="en-US" sz="2400" b="1" dirty="0"/>
          </a:p>
        </p:txBody>
      </p:sp>
      <p:sp>
        <p:nvSpPr>
          <p:cNvPr id="19" name="Segnaposto contenuto 2"/>
          <p:cNvSpPr txBox="1">
            <a:spLocks/>
          </p:cNvSpPr>
          <p:nvPr/>
        </p:nvSpPr>
        <p:spPr>
          <a:xfrm>
            <a:off x="1271552" y="3246622"/>
            <a:ext cx="7158829" cy="58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strike="sngStrike" dirty="0" smtClean="0"/>
              <a:t>Entities</a:t>
            </a:r>
            <a:r>
              <a:rPr lang="en-GB" sz="2000" b="1" dirty="0" smtClean="0"/>
              <a:t>                                   </a:t>
            </a:r>
            <a:r>
              <a:rPr lang="en-GB" sz="2000" dirty="0" smtClean="0"/>
              <a:t>Too</a:t>
            </a:r>
            <a:r>
              <a:rPr lang="en-GB" sz="2000" b="1" dirty="0" smtClean="0"/>
              <a:t> </a:t>
            </a:r>
            <a:r>
              <a:rPr lang="en-GB" sz="2000" dirty="0" smtClean="0"/>
              <a:t>specific.</a:t>
            </a:r>
            <a:r>
              <a:rPr lang="en-GB" sz="2000" b="1" dirty="0" smtClean="0"/>
              <a:t> </a:t>
            </a:r>
          </a:p>
          <a:p>
            <a:r>
              <a:rPr lang="en-GB" sz="2000" b="1" dirty="0" smtClean="0"/>
              <a:t>Topics                                     Courses about the same thematic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/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en-GB" sz="2000" b="1" dirty="0"/>
          </a:p>
        </p:txBody>
      </p:sp>
      <p:sp>
        <p:nvSpPr>
          <p:cNvPr id="20" name="Rettangolo 1"/>
          <p:cNvSpPr/>
          <p:nvPr/>
        </p:nvSpPr>
        <p:spPr>
          <a:xfrm>
            <a:off x="1038317" y="4102795"/>
            <a:ext cx="3448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Attributes used in search:</a:t>
            </a:r>
            <a:endParaRPr lang="en-US" sz="2400" b="1" dirty="0"/>
          </a:p>
        </p:txBody>
      </p:sp>
      <p:sp>
        <p:nvSpPr>
          <p:cNvPr id="22" name="Rettangolo arrotondato 11"/>
          <p:cNvSpPr/>
          <p:nvPr/>
        </p:nvSpPr>
        <p:spPr>
          <a:xfrm>
            <a:off x="480239" y="4736494"/>
            <a:ext cx="8123920" cy="12264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Segnaposto contenuto 2"/>
          <p:cNvSpPr txBox="1">
            <a:spLocks/>
          </p:cNvSpPr>
          <p:nvPr/>
        </p:nvSpPr>
        <p:spPr>
          <a:xfrm>
            <a:off x="1266714" y="4765784"/>
            <a:ext cx="5454271" cy="58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 smtClean="0"/>
              <a:t>Title</a:t>
            </a:r>
          </a:p>
          <a:p>
            <a:r>
              <a:rPr lang="en-GB" sz="2000" b="1" dirty="0" smtClean="0"/>
              <a:t>Description</a:t>
            </a:r>
          </a:p>
          <a:p>
            <a:r>
              <a:rPr lang="en-GB" sz="2000" b="1" dirty="0" smtClean="0"/>
              <a:t>Subject</a:t>
            </a:r>
            <a:r>
              <a:rPr lang="en-GB" sz="2000" dirty="0" smtClean="0"/>
              <a:t>, </a:t>
            </a:r>
            <a:r>
              <a:rPr lang="en-GB" sz="2000" b="1" dirty="0" smtClean="0"/>
              <a:t>thematic </a:t>
            </a:r>
            <a:r>
              <a:rPr lang="en-GB" sz="2000" dirty="0" smtClean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/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en-GB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77261" y="2225522"/>
            <a:ext cx="875977" cy="5693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46562" y="1548189"/>
            <a:ext cx="876438" cy="569685"/>
          </a:xfrm>
          <a:prstGeom prst="rect">
            <a:avLst/>
          </a:prstGeom>
        </p:spPr>
      </p:pic>
      <p:sp>
        <p:nvSpPr>
          <p:cNvPr id="27" name="Segnaposto contenuto 2"/>
          <p:cNvSpPr txBox="1">
            <a:spLocks/>
          </p:cNvSpPr>
          <p:nvPr/>
        </p:nvSpPr>
        <p:spPr>
          <a:xfrm rot="1383320">
            <a:off x="4950924" y="5605496"/>
            <a:ext cx="5454271" cy="58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 smtClean="0">
                <a:solidFill>
                  <a:srgbClr val="FF0000"/>
                </a:solidFill>
              </a:rPr>
              <a:t>SPARQL is not an IR Language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rgbClr val="FF0000"/>
              </a:solidFill>
            </a:endParaRPr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en-GB" sz="2000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52762" y="3447143"/>
            <a:ext cx="302381" cy="1209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652762" y="3817257"/>
            <a:ext cx="309638" cy="483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ttangolo 3"/>
          <p:cNvSpPr/>
          <p:nvPr/>
        </p:nvSpPr>
        <p:spPr>
          <a:xfrm>
            <a:off x="8692444" y="502962"/>
            <a:ext cx="45155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5" name="Rettangolo 4"/>
          <p:cNvSpPr/>
          <p:nvPr/>
        </p:nvSpPr>
        <p:spPr>
          <a:xfrm>
            <a:off x="3" y="492570"/>
            <a:ext cx="649108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6" name="Gallone 5"/>
          <p:cNvSpPr/>
          <p:nvPr/>
        </p:nvSpPr>
        <p:spPr>
          <a:xfrm rot="10800000">
            <a:off x="413449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37" name="Gallone 6"/>
          <p:cNvSpPr/>
          <p:nvPr/>
        </p:nvSpPr>
        <p:spPr>
          <a:xfrm>
            <a:off x="8490502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38" name="CasellaDiTesto 7"/>
          <p:cNvSpPr txBox="1"/>
          <p:nvPr/>
        </p:nvSpPr>
        <p:spPr>
          <a:xfrm>
            <a:off x="620890" y="422537"/>
            <a:ext cx="8240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Hyperlink: Finding related Courses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5731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8692444" y="502962"/>
            <a:ext cx="45155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3" y="492570"/>
            <a:ext cx="649108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413449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8490502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3" name="Segnaposto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14" name="CasellaDiTesto 7"/>
          <p:cNvSpPr txBox="1"/>
          <p:nvPr/>
        </p:nvSpPr>
        <p:spPr>
          <a:xfrm>
            <a:off x="620890" y="422537"/>
            <a:ext cx="8240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Hyperlink: Finding related Courses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pic>
        <p:nvPicPr>
          <p:cNvPr id="18" name="Picture 17" descr="Screen Shot 2014-10-12 at 6.49.10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475"/>
            <a:ext cx="6282251" cy="3865353"/>
          </a:xfrm>
          <a:prstGeom prst="rect">
            <a:avLst/>
          </a:prstGeom>
        </p:spPr>
      </p:pic>
      <p:pic>
        <p:nvPicPr>
          <p:cNvPr id="3" name="Picture 2" descr="Screen Shot 2014-10-12 at 6.46.55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06" y="3156856"/>
            <a:ext cx="4444070" cy="25469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6995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7439875" y="505657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Rettangolo 5"/>
          <p:cNvSpPr/>
          <p:nvPr/>
        </p:nvSpPr>
        <p:spPr>
          <a:xfrm>
            <a:off x="1" y="504993"/>
            <a:ext cx="323810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Gallone 6"/>
          <p:cNvSpPr/>
          <p:nvPr/>
        </p:nvSpPr>
        <p:spPr>
          <a:xfrm rot="10800000">
            <a:off x="3014681" y="50499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Gallone 7"/>
          <p:cNvSpPr/>
          <p:nvPr/>
        </p:nvSpPr>
        <p:spPr>
          <a:xfrm>
            <a:off x="7219528" y="50499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432995" y="376357"/>
            <a:ext cx="38715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smtClean="0">
                <a:solidFill>
                  <a:srgbClr val="C00000"/>
                </a:solidFill>
                <a:latin typeface="Avian" pitchFamily="2" charset="0"/>
              </a:rPr>
              <a:t>Architecture</a:t>
            </a:r>
            <a:endParaRPr lang="it-IT" sz="44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19</a:t>
            </a:fld>
            <a:endParaRPr lang="it-IT"/>
          </a:p>
        </p:txBody>
      </p:sp>
      <p:pic>
        <p:nvPicPr>
          <p:cNvPr id="17" name="Segnaposto contenuto 1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4" y="1222168"/>
            <a:ext cx="7656285" cy="4763491"/>
          </a:xfr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667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2</a:t>
            </a:fld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-1686" y="5531480"/>
            <a:ext cx="5164885" cy="1339220"/>
            <a:chOff x="-1686" y="5531480"/>
            <a:chExt cx="5164885" cy="13392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873" y="6031051"/>
              <a:ext cx="1933616" cy="36961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2483" y="5602311"/>
              <a:ext cx="2470716" cy="1268389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-1686" y="5531480"/>
              <a:ext cx="1232743" cy="584200"/>
            </a:xfrm>
            <a:prstGeom prst="ellipse">
              <a:avLst/>
            </a:prstGeom>
            <a:solidFill>
              <a:schemeClr val="bg1">
                <a:lumMod val="50000"/>
                <a:alpha val="12000"/>
              </a:schemeClr>
            </a:solidFill>
            <a:ln>
              <a:noFill/>
            </a:ln>
            <a:effectLst>
              <a:glow rad="101600">
                <a:schemeClr val="bg1">
                  <a:lumMod val="65000"/>
                  <a:alpha val="42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800" dirty="0">
                  <a:solidFill>
                    <a:srgbClr val="000000"/>
                  </a:solidFill>
                </a:rPr>
                <a:t>1984</a:t>
              </a:r>
              <a:endParaRPr lang="en-US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7000" y="3822700"/>
            <a:ext cx="4749644" cy="1689100"/>
            <a:chOff x="88900" y="3822700"/>
            <a:chExt cx="4749644" cy="1689100"/>
          </a:xfrm>
        </p:grpSpPr>
        <p:grpSp>
          <p:nvGrpSpPr>
            <p:cNvPr id="12" name="Group 11"/>
            <p:cNvGrpSpPr/>
            <p:nvPr/>
          </p:nvGrpSpPr>
          <p:grpSpPr>
            <a:xfrm>
              <a:off x="829547" y="4555238"/>
              <a:ext cx="1788387" cy="453870"/>
              <a:chOff x="4101195" y="1244905"/>
              <a:chExt cx="2548971" cy="644763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/>
              <a:srcRect r="48763"/>
              <a:stretch/>
            </p:blipFill>
            <p:spPr>
              <a:xfrm>
                <a:off x="4101195" y="1244905"/>
                <a:ext cx="1587383" cy="592201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493347" y="1304892"/>
                <a:ext cx="1156819" cy="584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latin typeface="Helvetica Neue"/>
                    <a:cs typeface="Helvetica Neue"/>
                  </a:rPr>
                  <a:t>.com</a:t>
                </a:r>
                <a:endParaRPr lang="en-US" sz="2000" b="1" dirty="0">
                  <a:latin typeface="Helvetica Neue"/>
                  <a:cs typeface="Helvetica Neue"/>
                </a:endParaRPr>
              </a:p>
            </p:txBody>
          </p:sp>
        </p:grpSp>
        <p:pic>
          <p:nvPicPr>
            <p:cNvPr id="13" name="Picture 12" descr="Screen Shot 2014-10-03 at 5.56.04 PM.png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9455" y="3886200"/>
              <a:ext cx="1799089" cy="1497655"/>
            </a:xfrm>
            <a:prstGeom prst="rect">
              <a:avLst/>
            </a:prstGeom>
            <a:ln w="9525" cmpd="sng">
              <a:solidFill>
                <a:schemeClr val="tx1"/>
              </a:solidFill>
              <a:prstDash val="solid"/>
            </a:ln>
          </p:spPr>
        </p:pic>
        <p:sp>
          <p:nvSpPr>
            <p:cNvPr id="14" name="Oval 13"/>
            <p:cNvSpPr/>
            <p:nvPr/>
          </p:nvSpPr>
          <p:spPr>
            <a:xfrm>
              <a:off x="88900" y="3822700"/>
              <a:ext cx="1663699" cy="760740"/>
            </a:xfrm>
            <a:prstGeom prst="ellipse">
              <a:avLst/>
            </a:prstGeom>
            <a:solidFill>
              <a:schemeClr val="bg1">
                <a:lumMod val="50000"/>
                <a:alpha val="12000"/>
              </a:schemeClr>
            </a:solidFill>
            <a:ln>
              <a:noFill/>
            </a:ln>
            <a:effectLst>
              <a:glow rad="101600">
                <a:schemeClr val="bg1">
                  <a:lumMod val="65000"/>
                  <a:alpha val="42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4400" dirty="0">
                  <a:solidFill>
                    <a:prstClr val="black"/>
                  </a:solidFill>
                </a:rPr>
                <a:t>2006</a:t>
              </a:r>
              <a:endParaRPr lang="en-US" dirty="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316308" y="4432300"/>
              <a:ext cx="255192" cy="1079500"/>
            </a:xfrm>
            <a:custGeom>
              <a:avLst/>
              <a:gdLst>
                <a:gd name="connsiteX0" fmla="*/ 13892 w 255192"/>
                <a:gd name="connsiteY0" fmla="*/ 1079500 h 1079500"/>
                <a:gd name="connsiteX1" fmla="*/ 26592 w 255192"/>
                <a:gd name="connsiteY1" fmla="*/ 457200 h 1079500"/>
                <a:gd name="connsiteX2" fmla="*/ 255192 w 255192"/>
                <a:gd name="connsiteY2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192" h="1079500">
                  <a:moveTo>
                    <a:pt x="13892" y="1079500"/>
                  </a:moveTo>
                  <a:cubicBezTo>
                    <a:pt x="133" y="858308"/>
                    <a:pt x="-13625" y="637117"/>
                    <a:pt x="26592" y="457200"/>
                  </a:cubicBezTo>
                  <a:cubicBezTo>
                    <a:pt x="66809" y="277283"/>
                    <a:pt x="161000" y="138641"/>
                    <a:pt x="255192" y="0"/>
                  </a:cubicBezTo>
                </a:path>
              </a:pathLst>
            </a:cu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329356" y="152968"/>
            <a:ext cx="8679758" cy="5963288"/>
            <a:chOff x="329356" y="152968"/>
            <a:chExt cx="8679758" cy="5963288"/>
          </a:xfrm>
        </p:grpSpPr>
        <p:grpSp>
          <p:nvGrpSpPr>
            <p:cNvPr id="4" name="Group 3"/>
            <p:cNvGrpSpPr/>
            <p:nvPr/>
          </p:nvGrpSpPr>
          <p:grpSpPr>
            <a:xfrm>
              <a:off x="3417855" y="1731601"/>
              <a:ext cx="5564305" cy="307777"/>
              <a:chOff x="3417855" y="1731601"/>
              <a:chExt cx="5564305" cy="307777"/>
            </a:xfrm>
          </p:grpSpPr>
          <p:pic>
            <p:nvPicPr>
              <p:cNvPr id="5" name="Picture 4" descr="Screen Shot 2014-10-05 at 11.22.26 AM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8500" y="1748877"/>
                <a:ext cx="4473660" cy="262767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3417855" y="1731601"/>
                <a:ext cx="1306376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cap="small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Chapters</a:t>
                </a:r>
                <a:endParaRPr lang="en-US" sz="1400" b="1" cap="small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329356" y="152968"/>
              <a:ext cx="8679758" cy="5963288"/>
              <a:chOff x="329356" y="152968"/>
              <a:chExt cx="8679758" cy="596328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329356" y="257671"/>
                <a:ext cx="8636638" cy="3603129"/>
                <a:chOff x="329356" y="257671"/>
                <a:chExt cx="8636638" cy="3603129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329356" y="698500"/>
                  <a:ext cx="2495551" cy="876300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12000"/>
                  </a:schemeClr>
                </a:solidFill>
                <a:ln>
                  <a:noFill/>
                </a:ln>
                <a:effectLst>
                  <a:glow rad="101600">
                    <a:schemeClr val="bg1">
                      <a:lumMod val="65000"/>
                      <a:alpha val="42000"/>
                    </a:schemeClr>
                  </a:glow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lvl="0"/>
                  <a:r>
                    <a:rPr lang="en-US" sz="6600" dirty="0">
                      <a:solidFill>
                        <a:srgbClr val="000000"/>
                      </a:solidFill>
                    </a:rPr>
                    <a:t>2014</a:t>
                  </a:r>
                </a:p>
              </p:txBody>
            </p:sp>
            <p:pic>
              <p:nvPicPr>
                <p:cNvPr id="20" name="Picture 19" descr="Screen Shot 2014-10-03 at 5.45.12 PM.png"/>
                <p:cNvPicPr>
                  <a:picLocks noChangeAspect="1"/>
                </p:cNvPicPr>
                <p:nvPr/>
              </p:nvPicPr>
              <p:blipFill>
                <a:blip r:embed="rId1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547" y="1691778"/>
                  <a:ext cx="2512478" cy="813015"/>
                </a:xfrm>
                <a:prstGeom prst="rect">
                  <a:avLst/>
                </a:prstGeom>
              </p:spPr>
            </p:pic>
            <p:sp>
              <p:nvSpPr>
                <p:cNvPr id="21" name="Freeform 20"/>
                <p:cNvSpPr/>
                <p:nvPr/>
              </p:nvSpPr>
              <p:spPr>
                <a:xfrm>
                  <a:off x="468707" y="1574800"/>
                  <a:ext cx="716439" cy="2286000"/>
                </a:xfrm>
                <a:custGeom>
                  <a:avLst/>
                  <a:gdLst>
                    <a:gd name="connsiteX0" fmla="*/ 13892 w 255192"/>
                    <a:gd name="connsiteY0" fmla="*/ 1079500 h 1079500"/>
                    <a:gd name="connsiteX1" fmla="*/ 26592 w 255192"/>
                    <a:gd name="connsiteY1" fmla="*/ 457200 h 1079500"/>
                    <a:gd name="connsiteX2" fmla="*/ 255192 w 255192"/>
                    <a:gd name="connsiteY2" fmla="*/ 0 h 1079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5192" h="1079500">
                      <a:moveTo>
                        <a:pt x="13892" y="1079500"/>
                      </a:moveTo>
                      <a:cubicBezTo>
                        <a:pt x="133" y="858308"/>
                        <a:pt x="-13625" y="637117"/>
                        <a:pt x="26592" y="457200"/>
                      </a:cubicBezTo>
                      <a:cubicBezTo>
                        <a:pt x="66809" y="277283"/>
                        <a:pt x="161000" y="138641"/>
                        <a:pt x="255192" y="0"/>
                      </a:cubicBezTo>
                    </a:path>
                  </a:pathLst>
                </a:custGeom>
                <a:ln w="38100" cmpd="sng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" name="Picture 21" descr="Screen Shot 2014-10-05 at 11.20.20 AM.png"/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1977"/>
                <a:stretch/>
              </p:blipFill>
              <p:spPr>
                <a:xfrm>
                  <a:off x="4409713" y="257671"/>
                  <a:ext cx="4556281" cy="1526789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3027137" y="152968"/>
                <a:ext cx="5429193" cy="1884075"/>
                <a:chOff x="3027137" y="152968"/>
                <a:chExt cx="5429193" cy="1884075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5352230" y="152968"/>
                  <a:ext cx="3104100" cy="1884075"/>
                  <a:chOff x="5886450" y="3702940"/>
                  <a:chExt cx="2504857" cy="1656892"/>
                </a:xfrm>
              </p:grpSpPr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grayscl/>
                  </a:blip>
                  <a:stretch>
                    <a:fillRect/>
                  </a:stretch>
                </p:blipFill>
                <p:spPr>
                  <a:xfrm>
                    <a:off x="7656492" y="4155476"/>
                    <a:ext cx="734815" cy="942528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 descr="Screen Shot 2014-10-05 at 11.31.43 AM.png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6450" y="4145951"/>
                    <a:ext cx="834139" cy="920974"/>
                  </a:xfrm>
                  <a:prstGeom prst="rect">
                    <a:avLst/>
                  </a:prstGeom>
                </p:spPr>
              </p:pic>
              <p:sp>
                <p:nvSpPr>
                  <p:cNvPr id="29" name="Rectangle 28"/>
                  <p:cNvSpPr/>
                  <p:nvPr/>
                </p:nvSpPr>
                <p:spPr>
                  <a:xfrm>
                    <a:off x="5981700" y="3702940"/>
                    <a:ext cx="622422" cy="1656892"/>
                  </a:xfrm>
                  <a:prstGeom prst="rect">
                    <a:avLst/>
                  </a:prstGeom>
                  <a:solidFill>
                    <a:srgbClr val="A6A6A6">
                      <a:alpha val="22000"/>
                    </a:srgbClr>
                  </a:solidFill>
                  <a:ln w="19050" cmpd="sng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/>
                  <p:cNvSpPr/>
                  <p:nvPr/>
                </p:nvSpPr>
                <p:spPr>
                  <a:xfrm>
                    <a:off x="6908800" y="3702940"/>
                    <a:ext cx="630636" cy="1656892"/>
                  </a:xfrm>
                  <a:prstGeom prst="rect">
                    <a:avLst/>
                  </a:prstGeom>
                  <a:solidFill>
                    <a:srgbClr val="A6A6A6">
                      <a:alpha val="22000"/>
                    </a:srgbClr>
                  </a:solidFill>
                  <a:ln w="19050" cmpd="sng">
                    <a:solidFill>
                      <a:srgbClr val="0D0D0D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ectangle 30"/>
                  <p:cNvSpPr/>
                  <p:nvPr/>
                </p:nvSpPr>
                <p:spPr>
                  <a:xfrm>
                    <a:off x="7758092" y="3702940"/>
                    <a:ext cx="523716" cy="1656892"/>
                  </a:xfrm>
                  <a:prstGeom prst="rect">
                    <a:avLst/>
                  </a:prstGeom>
                  <a:solidFill>
                    <a:srgbClr val="A6A6A6">
                      <a:alpha val="22000"/>
                    </a:srgbClr>
                  </a:solidFill>
                  <a:ln w="19050" cmpd="sng">
                    <a:solidFill>
                      <a:srgbClr val="0D0D0D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2" name="Picture 31"/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grayscl/>
                  </a:blip>
                  <a:stretch>
                    <a:fillRect/>
                  </a:stretch>
                </p:blipFill>
                <p:spPr>
                  <a:xfrm>
                    <a:off x="6924353" y="4925499"/>
                    <a:ext cx="158312" cy="141426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grayscl/>
                  </a:blip>
                  <a:stretch>
                    <a:fillRect/>
                  </a:stretch>
                </p:blipFill>
                <p:spPr>
                  <a:xfrm>
                    <a:off x="7808892" y="4925499"/>
                    <a:ext cx="158312" cy="141426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grayscl/>
                  </a:blip>
                  <a:stretch>
                    <a:fillRect/>
                  </a:stretch>
                </p:blipFill>
                <p:spPr>
                  <a:xfrm>
                    <a:off x="6070600" y="4925499"/>
                    <a:ext cx="158312" cy="1414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" name="Rectangle 24"/>
                <p:cNvSpPr/>
                <p:nvPr/>
              </p:nvSpPr>
              <p:spPr>
                <a:xfrm>
                  <a:off x="3027137" y="868001"/>
                  <a:ext cx="1306376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cap="small" dirty="0" smtClean="0">
                      <a:solidFill>
                        <a:srgbClr val="000000"/>
                      </a:solidFill>
                      <a:latin typeface="Helvetica Neue"/>
                      <a:cs typeface="Helvetica Neue"/>
                    </a:rPr>
                    <a:t>Hot spots</a:t>
                  </a:r>
                  <a:endParaRPr lang="en-US" sz="1400" b="1" cap="small" dirty="0">
                    <a:solidFill>
                      <a:srgbClr val="000000"/>
                    </a:solidFill>
                    <a:latin typeface="Helvetica Neue"/>
                    <a:cs typeface="Helvetica Neue"/>
                  </a:endParaRPr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16" cstate="print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89401" y="895898"/>
                  <a:ext cx="290412" cy="238057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/>
              <p:cNvGrpSpPr/>
              <p:nvPr/>
            </p:nvGrpSpPr>
            <p:grpSpPr>
              <a:xfrm>
                <a:off x="3465842" y="2037043"/>
                <a:ext cx="5233261" cy="816206"/>
                <a:chOff x="3465842" y="2037043"/>
                <a:chExt cx="5233261" cy="816206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4645218" y="2037043"/>
                  <a:ext cx="4053885" cy="816206"/>
                  <a:chOff x="4648272" y="5361040"/>
                  <a:chExt cx="4053885" cy="816206"/>
                </a:xfrm>
              </p:grpSpPr>
              <p:pic>
                <p:nvPicPr>
                  <p:cNvPr id="38" name="Picture 37"/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grayscl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93018" y="5654100"/>
                    <a:ext cx="346835" cy="520253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/>
                  <p:cNvPicPr>
                    <a:picLocks noChangeAspect="1"/>
                  </p:cNvPicPr>
                  <p:nvPr/>
                </p:nvPicPr>
                <p:blipFill rotWithShape="1">
                  <a:blip r:embed="rId19" cstate="print">
                    <a:grayscl/>
                  </a:blip>
                  <a:srcRect r="14424"/>
                  <a:stretch/>
                </p:blipFill>
                <p:spPr>
                  <a:xfrm>
                    <a:off x="4648272" y="5654100"/>
                    <a:ext cx="412052" cy="520253"/>
                  </a:xfrm>
                  <a:prstGeom prst="rect">
                    <a:avLst/>
                  </a:prstGeom>
                </p:spPr>
              </p:pic>
              <p:cxnSp>
                <p:nvCxnSpPr>
                  <p:cNvPr id="40" name="Straight Connector 39"/>
                  <p:cNvCxnSpPr>
                    <a:endCxn id="39" idx="0"/>
                  </p:cNvCxnSpPr>
                  <p:nvPr/>
                </p:nvCxnSpPr>
                <p:spPr>
                  <a:xfrm flipH="1">
                    <a:off x="4854298" y="5361040"/>
                    <a:ext cx="1004686" cy="293060"/>
                  </a:xfrm>
                  <a:prstGeom prst="line">
                    <a:avLst/>
                  </a:prstGeom>
                  <a:ln>
                    <a:solidFill>
                      <a:srgbClr val="0D0D0D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/>
                  <p:cNvCxnSpPr>
                    <a:endCxn id="38" idx="0"/>
                  </p:cNvCxnSpPr>
                  <p:nvPr/>
                </p:nvCxnSpPr>
                <p:spPr>
                  <a:xfrm>
                    <a:off x="7012966" y="5361040"/>
                    <a:ext cx="653470" cy="293060"/>
                  </a:xfrm>
                  <a:prstGeom prst="line">
                    <a:avLst/>
                  </a:prstGeom>
                  <a:ln>
                    <a:solidFill>
                      <a:srgbClr val="0D0D0D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2" name="Picture 41"/>
                  <p:cNvPicPr>
                    <a:picLocks noChangeAspect="1"/>
                  </p:cNvPicPr>
                  <p:nvPr/>
                </p:nvPicPr>
                <p:blipFill rotWithShape="1">
                  <a:blip r:embed="rId20" cstate="print">
                    <a:grayscl/>
                  </a:blip>
                  <a:srcRect l="17127" r="18627" b="12639"/>
                  <a:stretch/>
                </p:blipFill>
                <p:spPr>
                  <a:xfrm>
                    <a:off x="5666716" y="5656993"/>
                    <a:ext cx="412750" cy="520253"/>
                  </a:xfrm>
                  <a:prstGeom prst="rect">
                    <a:avLst/>
                  </a:prstGeom>
                </p:spPr>
              </p:pic>
              <p:cxnSp>
                <p:nvCxnSpPr>
                  <p:cNvPr id="43" name="Straight Connector 42"/>
                  <p:cNvCxnSpPr>
                    <a:endCxn id="42" idx="0"/>
                  </p:cNvCxnSpPr>
                  <p:nvPr/>
                </p:nvCxnSpPr>
                <p:spPr>
                  <a:xfrm>
                    <a:off x="5858984" y="5361040"/>
                    <a:ext cx="14107" cy="295953"/>
                  </a:xfrm>
                  <a:prstGeom prst="line">
                    <a:avLst/>
                  </a:prstGeom>
                  <a:ln>
                    <a:solidFill>
                      <a:srgbClr val="0D0D0D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/>
                  <p:cNvCxnSpPr/>
                  <p:nvPr/>
                </p:nvCxnSpPr>
                <p:spPr>
                  <a:xfrm>
                    <a:off x="7999186" y="5361040"/>
                    <a:ext cx="339284" cy="318460"/>
                  </a:xfrm>
                  <a:prstGeom prst="line">
                    <a:avLst/>
                  </a:prstGeom>
                  <a:ln>
                    <a:solidFill>
                      <a:srgbClr val="0D0D0D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5" name="Picture 44"/>
                  <p:cNvPicPr>
                    <a:picLocks noChangeAspect="1"/>
                  </p:cNvPicPr>
                  <p:nvPr/>
                </p:nvPicPr>
                <p:blipFill>
                  <a:blip r:embed="rId21" cstate="print">
                    <a:grayscl/>
                  </a:blip>
                  <a:stretch>
                    <a:fillRect/>
                  </a:stretch>
                </p:blipFill>
                <p:spPr>
                  <a:xfrm>
                    <a:off x="8192908" y="5659366"/>
                    <a:ext cx="509249" cy="5149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7" name="Rectangle 36"/>
                <p:cNvSpPr/>
                <p:nvPr/>
              </p:nvSpPr>
              <p:spPr>
                <a:xfrm>
                  <a:off x="3465842" y="2391544"/>
                  <a:ext cx="1306376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cap="small" dirty="0" smtClean="0">
                      <a:solidFill>
                        <a:srgbClr val="000000"/>
                      </a:solidFill>
                      <a:latin typeface="Helvetica Neue"/>
                      <a:cs typeface="Helvetica Neue"/>
                    </a:rPr>
                    <a:t>Entities</a:t>
                  </a:r>
                  <a:endParaRPr lang="en-US" sz="1400" b="1" cap="small" dirty="0">
                    <a:solidFill>
                      <a:srgbClr val="000000"/>
                    </a:solidFill>
                    <a:latin typeface="Helvetica Neue"/>
                    <a:cs typeface="Helvetica Neue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242494" y="2590230"/>
                <a:ext cx="6739666" cy="1369266"/>
                <a:chOff x="2242494" y="2590230"/>
                <a:chExt cx="6739666" cy="1369266"/>
              </a:xfrm>
            </p:grpSpPr>
            <p:grpSp>
              <p:nvGrpSpPr>
                <p:cNvPr id="47" name="Group 46"/>
                <p:cNvGrpSpPr/>
                <p:nvPr/>
              </p:nvGrpSpPr>
              <p:grpSpPr>
                <a:xfrm>
                  <a:off x="3837260" y="2590230"/>
                  <a:ext cx="5144900" cy="1369266"/>
                  <a:chOff x="3742065" y="5725157"/>
                  <a:chExt cx="5144900" cy="1369266"/>
                </a:xfrm>
              </p:grpSpPr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3742065" y="6354671"/>
                    <a:ext cx="1734728" cy="435605"/>
                    <a:chOff x="79694" y="4938200"/>
                    <a:chExt cx="2815987" cy="728600"/>
                  </a:xfrm>
                </p:grpSpPr>
                <p:sp>
                  <p:nvSpPr>
                    <p:cNvPr id="66" name="Rectangle 65"/>
                    <p:cNvSpPr/>
                    <p:nvPr/>
                  </p:nvSpPr>
                  <p:spPr>
                    <a:xfrm>
                      <a:off x="79694" y="4938200"/>
                      <a:ext cx="1401753" cy="7286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rgbClr val="00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67" name="Picture 66" descr="Screen Shot 2014-10-05 at 12.20.26 PM.png"/>
                    <p:cNvPicPr>
                      <a:picLocks noChangeAspect="1"/>
                    </p:cNvPicPr>
                    <p:nvPr/>
                  </p:nvPicPr>
                  <p:blipFill rotWithShape="1">
                    <a:blip r:embed="rId22" cstate="print"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79529"/>
                    <a:stretch/>
                  </p:blipFill>
                  <p:spPr>
                    <a:xfrm>
                      <a:off x="127619" y="4958429"/>
                      <a:ext cx="1356298" cy="150383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68" name="Picture 67" descr="Screen Shot 2014-10-03 at 5.45.12 PM.png"/>
                    <p:cNvPicPr>
                      <a:picLocks noChangeAspect="1"/>
                    </p:cNvPicPr>
                    <p:nvPr/>
                  </p:nvPicPr>
                  <p:blipFill>
                    <a:blip r:embed="rId23" cstate="print"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7619" y="5140396"/>
                      <a:ext cx="1356275" cy="4388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9" name="Picture 68"/>
                    <p:cNvPicPr>
                      <a:picLocks noChangeAspect="1"/>
                    </p:cNvPicPr>
                    <p:nvPr/>
                  </p:nvPicPr>
                  <p:blipFill>
                    <a:blip r:embed="rId24" cstate="print">
                      <a:grayscl/>
                    </a:blip>
                    <a:stretch>
                      <a:fillRect/>
                    </a:stretch>
                  </p:blipFill>
                  <p:spPr>
                    <a:xfrm>
                      <a:off x="2683260" y="5275834"/>
                      <a:ext cx="212421" cy="21242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7300838" y="6378212"/>
                    <a:ext cx="800279" cy="446615"/>
                    <a:chOff x="3838293" y="4958919"/>
                    <a:chExt cx="1405870" cy="728600"/>
                  </a:xfrm>
                </p:grpSpPr>
                <p:sp>
                  <p:nvSpPr>
                    <p:cNvPr id="62" name="Rectangle 61"/>
                    <p:cNvSpPr/>
                    <p:nvPr/>
                  </p:nvSpPr>
                  <p:spPr>
                    <a:xfrm>
                      <a:off x="3838293" y="4958919"/>
                      <a:ext cx="1401733" cy="7286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rgbClr val="00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63" name="Picture 62" descr="Screen Shot 2014-10-05 at 12.20.26 PM.png"/>
                    <p:cNvPicPr>
                      <a:picLocks noChangeAspect="1"/>
                    </p:cNvPicPr>
                    <p:nvPr/>
                  </p:nvPicPr>
                  <p:blipFill rotWithShape="1">
                    <a:blip r:embed="rId25" cstate="print"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79529"/>
                    <a:stretch/>
                  </p:blipFill>
                  <p:spPr>
                    <a:xfrm>
                      <a:off x="3865602" y="4979147"/>
                      <a:ext cx="1356254" cy="150384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64" name="Picture 63" descr="Screen Shot 2014-10-03 at 5.45.12 PM.png"/>
                    <p:cNvPicPr>
                      <a:picLocks noChangeAspect="1"/>
                    </p:cNvPicPr>
                    <p:nvPr/>
                  </p:nvPicPr>
                  <p:blipFill>
                    <a:blip r:embed="rId26" cstate="print"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87910" y="5161114"/>
                      <a:ext cx="1356253" cy="4388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5" name="Picture 64"/>
                    <p:cNvPicPr>
                      <a:picLocks noChangeAspect="1"/>
                    </p:cNvPicPr>
                    <p:nvPr/>
                  </p:nvPicPr>
                  <p:blipFill>
                    <a:blip r:embed="rId27" cstate="print">
                      <a:grayscl/>
                    </a:blip>
                    <a:stretch>
                      <a:fillRect/>
                    </a:stretch>
                  </p:blipFill>
                  <p:spPr>
                    <a:xfrm>
                      <a:off x="4442102" y="5296553"/>
                      <a:ext cx="212421" cy="21242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8241692" y="6362643"/>
                    <a:ext cx="645273" cy="316485"/>
                    <a:chOff x="3481333" y="4938200"/>
                    <a:chExt cx="1401733" cy="728600"/>
                  </a:xfrm>
                </p:grpSpPr>
                <p:sp>
                  <p:nvSpPr>
                    <p:cNvPr id="58" name="Rectangle 57"/>
                    <p:cNvSpPr/>
                    <p:nvPr/>
                  </p:nvSpPr>
                  <p:spPr>
                    <a:xfrm>
                      <a:off x="3481333" y="4938200"/>
                      <a:ext cx="1401733" cy="7286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rgbClr val="00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59" name="Picture 58" descr="Screen Shot 2014-10-05 at 12.20.26 PM.png"/>
                    <p:cNvPicPr>
                      <a:picLocks noChangeAspect="1"/>
                    </p:cNvPicPr>
                    <p:nvPr/>
                  </p:nvPicPr>
                  <p:blipFill rotWithShape="1">
                    <a:blip r:embed="rId28" cstate="print"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79529"/>
                    <a:stretch/>
                  </p:blipFill>
                  <p:spPr>
                    <a:xfrm>
                      <a:off x="3508642" y="4958428"/>
                      <a:ext cx="1356252" cy="150384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60" name="Picture 59" descr="Screen Shot 2014-10-03 at 5.45.12 PM.png"/>
                    <p:cNvPicPr>
                      <a:picLocks noChangeAspect="1"/>
                    </p:cNvPicPr>
                    <p:nvPr/>
                  </p:nvPicPr>
                  <p:blipFill>
                    <a:blip r:embed="rId29" cstate="print"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08642" y="5140396"/>
                      <a:ext cx="1356252" cy="4388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Picture 60"/>
                    <p:cNvPicPr>
                      <a:picLocks noChangeAspect="1"/>
                    </p:cNvPicPr>
                    <p:nvPr/>
                  </p:nvPicPr>
                  <p:blipFill>
                    <a:blip r:embed="rId30" cstate="print">
                      <a:grayscl/>
                    </a:blip>
                    <a:stretch>
                      <a:fillRect/>
                    </a:stretch>
                  </p:blipFill>
                  <p:spPr>
                    <a:xfrm>
                      <a:off x="4085141" y="5275835"/>
                      <a:ext cx="212421" cy="212421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53" name="Straight Connector 52"/>
                  <p:cNvCxnSpPr>
                    <a:endCxn id="57" idx="0"/>
                  </p:cNvCxnSpPr>
                  <p:nvPr/>
                </p:nvCxnSpPr>
                <p:spPr>
                  <a:xfrm flipH="1">
                    <a:off x="5541725" y="5988176"/>
                    <a:ext cx="233117" cy="36176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>
                    <a:endCxn id="66" idx="0"/>
                  </p:cNvCxnSpPr>
                  <p:nvPr/>
                </p:nvCxnSpPr>
                <p:spPr>
                  <a:xfrm flipH="1">
                    <a:off x="4173825" y="5725157"/>
                    <a:ext cx="376198" cy="62951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>
                    <a:endCxn id="63" idx="0"/>
                  </p:cNvCxnSpPr>
                  <p:nvPr/>
                </p:nvCxnSpPr>
                <p:spPr>
                  <a:xfrm>
                    <a:off x="7568187" y="5985283"/>
                    <a:ext cx="134214" cy="40532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>
                    <a:endCxn id="59" idx="0"/>
                  </p:cNvCxnSpPr>
                  <p:nvPr/>
                </p:nvCxnSpPr>
                <p:spPr>
                  <a:xfrm>
                    <a:off x="8349284" y="5985283"/>
                    <a:ext cx="217147" cy="38614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57" name="Picture 56" descr="Screen Shot 2014-10-05 at 12.20.26 PM.png"/>
                  <p:cNvPicPr>
                    <a:picLocks noChangeAspect="1"/>
                  </p:cNvPicPr>
                  <p:nvPr/>
                </p:nvPicPr>
                <p:blipFill>
                  <a:blip r:embed="rId31" cstate="print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54513" y="6349943"/>
                    <a:ext cx="1374424" cy="74448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32" cstate="print">
                  <a:grayscl/>
                </a:blip>
                <a:stretch>
                  <a:fillRect/>
                </a:stretch>
              </p:blipFill>
              <p:spPr>
                <a:xfrm>
                  <a:off x="4212149" y="3404579"/>
                  <a:ext cx="134064" cy="144364"/>
                </a:xfrm>
                <a:prstGeom prst="rect">
                  <a:avLst/>
                </a:prstGeom>
              </p:spPr>
            </p:pic>
            <p:sp>
              <p:nvSpPr>
                <p:cNvPr id="49" name="Rectangle 48"/>
                <p:cNvSpPr/>
                <p:nvPr/>
              </p:nvSpPr>
              <p:spPr>
                <a:xfrm>
                  <a:off x="2242494" y="3204884"/>
                  <a:ext cx="1580205" cy="52322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cap="small" dirty="0" smtClean="0">
                      <a:solidFill>
                        <a:srgbClr val="000000"/>
                      </a:solidFill>
                      <a:latin typeface="Helvetica Neue"/>
                      <a:cs typeface="Helvetica Neue"/>
                    </a:rPr>
                    <a:t>Related Ted’s Chapters</a:t>
                  </a:r>
                  <a:endParaRPr lang="en-US" sz="1400" b="1" cap="small" dirty="0">
                    <a:solidFill>
                      <a:srgbClr val="000000"/>
                    </a:solidFill>
                    <a:latin typeface="Helvetica Neue"/>
                    <a:cs typeface="Helvetica Neue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5691976" y="1748877"/>
                <a:ext cx="3317138" cy="4367379"/>
                <a:chOff x="1811118" y="1008652"/>
                <a:chExt cx="3317138" cy="4367379"/>
              </a:xfrm>
            </p:grpSpPr>
            <p:cxnSp>
              <p:nvCxnSpPr>
                <p:cNvPr id="71" name="Straight Connector 70"/>
                <p:cNvCxnSpPr>
                  <a:endCxn id="74" idx="0"/>
                </p:cNvCxnSpPr>
                <p:nvPr/>
              </p:nvCxnSpPr>
              <p:spPr>
                <a:xfrm flipH="1">
                  <a:off x="2406358" y="1008652"/>
                  <a:ext cx="458114" cy="3469231"/>
                </a:xfrm>
                <a:prstGeom prst="line">
                  <a:avLst/>
                </a:prstGeom>
                <a:ln>
                  <a:solidFill>
                    <a:srgbClr val="0D0D0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endCxn id="76" idx="0"/>
                </p:cNvCxnSpPr>
                <p:nvPr/>
              </p:nvCxnSpPr>
              <p:spPr>
                <a:xfrm>
                  <a:off x="2864472" y="1008652"/>
                  <a:ext cx="264582" cy="3440655"/>
                </a:xfrm>
                <a:prstGeom prst="line">
                  <a:avLst/>
                </a:prstGeom>
                <a:ln>
                  <a:solidFill>
                    <a:srgbClr val="0D0D0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endCxn id="75" idx="0"/>
                </p:cNvCxnSpPr>
                <p:nvPr/>
              </p:nvCxnSpPr>
              <p:spPr>
                <a:xfrm>
                  <a:off x="2874689" y="1044235"/>
                  <a:ext cx="984199" cy="3449088"/>
                </a:xfrm>
                <a:prstGeom prst="line">
                  <a:avLst/>
                </a:prstGeom>
                <a:ln>
                  <a:solidFill>
                    <a:srgbClr val="0D0D0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33" cstate="print">
                  <a:grayscl/>
                </a:blip>
                <a:stretch>
                  <a:fillRect/>
                </a:stretch>
              </p:blipFill>
              <p:spPr>
                <a:xfrm>
                  <a:off x="2148818" y="4477883"/>
                  <a:ext cx="515080" cy="334802"/>
                </a:xfrm>
                <a:prstGeom prst="rect">
                  <a:avLst/>
                </a:prstGeom>
              </p:spPr>
            </p:pic>
            <p:pic>
              <p:nvPicPr>
                <p:cNvPr id="75" name="Picture 74"/>
                <p:cNvPicPr>
                  <a:picLocks noChangeAspect="1"/>
                </p:cNvPicPr>
                <p:nvPr/>
              </p:nvPicPr>
              <p:blipFill>
                <a:blip r:embed="rId33" cstate="print">
                  <a:grayscl/>
                </a:blip>
                <a:stretch>
                  <a:fillRect/>
                </a:stretch>
              </p:blipFill>
              <p:spPr>
                <a:xfrm>
                  <a:off x="3627647" y="4493323"/>
                  <a:ext cx="462482" cy="300613"/>
                </a:xfrm>
                <a:prstGeom prst="rect">
                  <a:avLst/>
                </a:prstGeom>
              </p:spPr>
            </p:pic>
            <p:pic>
              <p:nvPicPr>
                <p:cNvPr id="76" name="Picture 75"/>
                <p:cNvPicPr>
                  <a:picLocks noChangeAspect="1"/>
                </p:cNvPicPr>
                <p:nvPr/>
              </p:nvPicPr>
              <p:blipFill>
                <a:blip r:embed="rId34" cstate="print">
                  <a:grayscl/>
                </a:blip>
                <a:stretch>
                  <a:fillRect/>
                </a:stretch>
              </p:blipFill>
              <p:spPr>
                <a:xfrm>
                  <a:off x="2874689" y="4449307"/>
                  <a:ext cx="508729" cy="330674"/>
                </a:xfrm>
                <a:prstGeom prst="rect">
                  <a:avLst/>
                </a:prstGeom>
              </p:spPr>
            </p:pic>
            <p:sp>
              <p:nvSpPr>
                <p:cNvPr id="77" name="Rectangle 76"/>
                <p:cNvSpPr/>
                <p:nvPr/>
              </p:nvSpPr>
              <p:spPr>
                <a:xfrm>
                  <a:off x="2608928" y="4791255"/>
                  <a:ext cx="1043305" cy="5847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cap="small" dirty="0" smtClean="0">
                      <a:latin typeface="Helvetica Neue"/>
                      <a:cs typeface="Helvetica Neue"/>
                    </a:rPr>
                    <a:t>The Mysterious Field of Engineering Systems</a:t>
                  </a:r>
                  <a:endParaRPr lang="en-US" sz="800" cap="small" dirty="0"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1811118" y="4791255"/>
                  <a:ext cx="899534" cy="5601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cap="small" dirty="0" smtClean="0">
                      <a:latin typeface="Helvetica Neue"/>
                      <a:cs typeface="Helvetica Neue"/>
                    </a:rPr>
                    <a:t>Understanding environment: </a:t>
                  </a:r>
                </a:p>
                <a:p>
                  <a:pPr algn="ctr"/>
                  <a:r>
                    <a:rPr lang="en-US" sz="800" cap="small" dirty="0" smtClean="0">
                      <a:latin typeface="Helvetica Neue"/>
                      <a:cs typeface="Helvetica Neue"/>
                    </a:rPr>
                    <a:t>A system approach</a:t>
                  </a:r>
                  <a:endParaRPr lang="en-US" sz="800" cap="small" dirty="0"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532689" y="4800916"/>
                  <a:ext cx="836663" cy="5601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cap="small" dirty="0" smtClean="0">
                      <a:latin typeface="Helvetica Neue"/>
                      <a:cs typeface="Helvetica Neue"/>
                    </a:rPr>
                    <a:t>Systems practice: Managing sustainability</a:t>
                  </a:r>
                  <a:endParaRPr lang="en-US" sz="800" cap="small" dirty="0"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821880" y="4484351"/>
                  <a:ext cx="1306376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cap="small" dirty="0" smtClean="0">
                      <a:solidFill>
                        <a:srgbClr val="000000"/>
                      </a:solidFill>
                      <a:latin typeface="Helvetica Neue"/>
                      <a:cs typeface="Helvetica Neue"/>
                    </a:rPr>
                    <a:t>Courses</a:t>
                  </a:r>
                  <a:endParaRPr lang="en-US" sz="1400" b="1" cap="small" dirty="0">
                    <a:solidFill>
                      <a:srgbClr val="000000"/>
                    </a:solidFill>
                    <a:latin typeface="Helvetica Neue"/>
                    <a:cs typeface="Helvetica Neue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8816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7439875" y="505657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Rettangolo 5"/>
          <p:cNvSpPr/>
          <p:nvPr/>
        </p:nvSpPr>
        <p:spPr>
          <a:xfrm>
            <a:off x="0" y="504993"/>
            <a:ext cx="4245429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Gallone 6"/>
          <p:cNvSpPr/>
          <p:nvPr/>
        </p:nvSpPr>
        <p:spPr>
          <a:xfrm rot="10800000">
            <a:off x="4046088" y="504993"/>
            <a:ext cx="365150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Gallone 7"/>
          <p:cNvSpPr/>
          <p:nvPr/>
        </p:nvSpPr>
        <p:spPr>
          <a:xfrm>
            <a:off x="7219528" y="50499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910564" y="413518"/>
            <a:ext cx="3908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>
                <a:solidFill>
                  <a:srgbClr val="C00000"/>
                </a:solidFill>
                <a:latin typeface="Avian" pitchFamily="2" charset="0"/>
              </a:rPr>
              <a:t>DEMO time </a:t>
            </a:r>
            <a:endParaRPr lang="it-IT" sz="40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20</a:t>
            </a:fld>
            <a:endParaRPr lang="it-IT"/>
          </a:p>
        </p:txBody>
      </p:sp>
      <p:pic>
        <p:nvPicPr>
          <p:cNvPr id="17" name="Segnaposto contenuto 1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18"/>
          <a:stretch/>
        </p:blipFill>
        <p:spPr>
          <a:xfrm>
            <a:off x="300479" y="1218797"/>
            <a:ext cx="6335311" cy="43681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Rettangolo arrotondato 18"/>
          <p:cNvSpPr/>
          <p:nvPr/>
        </p:nvSpPr>
        <p:spPr>
          <a:xfrm>
            <a:off x="418315" y="4700016"/>
            <a:ext cx="8241053" cy="7132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418315" y="4820966"/>
            <a:ext cx="8451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hlinkClick r:id="rId3"/>
              </a:rPr>
              <a:t>http://linkedtv.eurecom.fr/HyperTED</a:t>
            </a:r>
            <a:r>
              <a:rPr lang="it-IT" sz="3200" b="1" dirty="0" smtClean="0"/>
              <a:t> </a:t>
            </a:r>
            <a:endParaRPr lang="it-IT" sz="3200" b="1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1951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7439875" y="505657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Rettangolo 5"/>
          <p:cNvSpPr/>
          <p:nvPr/>
        </p:nvSpPr>
        <p:spPr>
          <a:xfrm>
            <a:off x="1" y="504993"/>
            <a:ext cx="3664127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Gallone 6"/>
          <p:cNvSpPr/>
          <p:nvPr/>
        </p:nvSpPr>
        <p:spPr>
          <a:xfrm rot="10800000">
            <a:off x="3444449" y="50499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Gallone 7"/>
          <p:cNvSpPr/>
          <p:nvPr/>
        </p:nvSpPr>
        <p:spPr>
          <a:xfrm>
            <a:off x="7219528" y="50499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803761" y="376358"/>
            <a:ext cx="3482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C00000"/>
                </a:solidFill>
                <a:latin typeface="Avian" pitchFamily="2" charset="0"/>
              </a:rPr>
              <a:t>Conclusions</a:t>
            </a:r>
            <a:endParaRPr lang="en-GB" sz="40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21</a:t>
            </a:fld>
            <a:endParaRPr lang="it-IT"/>
          </a:p>
        </p:txBody>
      </p:sp>
      <p:sp>
        <p:nvSpPr>
          <p:cNvPr id="19" name="Rettangolo arrotondato 18"/>
          <p:cNvSpPr/>
          <p:nvPr/>
        </p:nvSpPr>
        <p:spPr>
          <a:xfrm>
            <a:off x="418315" y="1311051"/>
            <a:ext cx="8241053" cy="47349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/>
          <p:cNvSpPr txBox="1"/>
          <p:nvPr/>
        </p:nvSpPr>
        <p:spPr>
          <a:xfrm>
            <a:off x="888364" y="1235832"/>
            <a:ext cx="7799277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Media Fragment player: annotated fragments </a:t>
            </a:r>
          </a:p>
          <a:p>
            <a:endParaRPr lang="en-US" sz="2800" dirty="0" smtClean="0"/>
          </a:p>
          <a:p>
            <a:r>
              <a:rPr lang="en-US" sz="2800" b="1" dirty="0" smtClean="0"/>
              <a:t>Hot Spots </a:t>
            </a:r>
            <a:r>
              <a:rPr lang="en-US" sz="2800" dirty="0"/>
              <a:t>detection based on topics and </a:t>
            </a:r>
            <a:r>
              <a:rPr lang="en-US" sz="2800" dirty="0" smtClean="0"/>
              <a:t>entities</a:t>
            </a:r>
          </a:p>
          <a:p>
            <a:endParaRPr lang="en-US" sz="2800" dirty="0" smtClean="0"/>
          </a:p>
          <a:p>
            <a:r>
              <a:rPr lang="en-US" sz="2800" dirty="0" smtClean="0"/>
              <a:t>Hyperlinking between </a:t>
            </a:r>
            <a:r>
              <a:rPr lang="en-US" sz="2800" b="1" dirty="0" smtClean="0"/>
              <a:t>chapters</a:t>
            </a:r>
            <a:r>
              <a:rPr lang="en-US" sz="2800" dirty="0" smtClean="0"/>
              <a:t> of </a:t>
            </a:r>
            <a:r>
              <a:rPr lang="en-US" sz="2800" dirty="0"/>
              <a:t>TED talks + </a:t>
            </a:r>
            <a:r>
              <a:rPr lang="en-US" sz="2800" b="1" dirty="0"/>
              <a:t>external </a:t>
            </a:r>
            <a:r>
              <a:rPr lang="en-US" sz="2800" b="1" dirty="0" smtClean="0"/>
              <a:t>education resources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/>
              <a:t>R</a:t>
            </a:r>
            <a:r>
              <a:rPr lang="en-US" sz="2800" dirty="0" smtClean="0"/>
              <a:t>esponsive and Web compliant </a:t>
            </a:r>
            <a:r>
              <a:rPr lang="en-US" sz="2800" b="1" dirty="0" smtClean="0"/>
              <a:t>UI</a:t>
            </a:r>
          </a:p>
          <a:p>
            <a:endParaRPr lang="en-US" sz="2800" b="1" dirty="0"/>
          </a:p>
          <a:p>
            <a:r>
              <a:rPr lang="en-US" sz="2800" b="1" dirty="0" smtClean="0"/>
              <a:t>Future</a:t>
            </a:r>
            <a:r>
              <a:rPr lang="en-US" sz="2800" dirty="0"/>
              <a:t>: formal evaluation of </a:t>
            </a:r>
            <a:r>
              <a:rPr lang="en-US" sz="2800" dirty="0" smtClean="0"/>
              <a:t>recommended content, better SPARQL queries and content indexing </a:t>
            </a:r>
            <a:endParaRPr lang="it-IT" sz="2800" dirty="0"/>
          </a:p>
        </p:txBody>
      </p:sp>
      <p:sp>
        <p:nvSpPr>
          <p:cNvPr id="20" name="Gallone 19"/>
          <p:cNvSpPr/>
          <p:nvPr/>
        </p:nvSpPr>
        <p:spPr>
          <a:xfrm>
            <a:off x="443088" y="1381546"/>
            <a:ext cx="265363" cy="307609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2" name="Gallone 21"/>
          <p:cNvSpPr/>
          <p:nvPr/>
        </p:nvSpPr>
        <p:spPr>
          <a:xfrm>
            <a:off x="431658" y="2268578"/>
            <a:ext cx="265363" cy="307609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3" name="Gallone 22"/>
          <p:cNvSpPr/>
          <p:nvPr/>
        </p:nvSpPr>
        <p:spPr>
          <a:xfrm>
            <a:off x="403683" y="3102204"/>
            <a:ext cx="265363" cy="307609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4" name="Gallone 23"/>
          <p:cNvSpPr/>
          <p:nvPr/>
        </p:nvSpPr>
        <p:spPr>
          <a:xfrm>
            <a:off x="443088" y="4388240"/>
            <a:ext cx="265363" cy="307609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7" name="Gallone 23"/>
          <p:cNvSpPr/>
          <p:nvPr/>
        </p:nvSpPr>
        <p:spPr>
          <a:xfrm>
            <a:off x="436750" y="5512572"/>
            <a:ext cx="265363" cy="307609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4849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-330527"/>
            <a:ext cx="9144000" cy="43352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03" y="1023633"/>
            <a:ext cx="5277337" cy="1090989"/>
          </a:xfrm>
          <a:prstGeom prst="rect">
            <a:avLst/>
          </a:prstGeom>
        </p:spPr>
      </p:pic>
      <p:sp>
        <p:nvSpPr>
          <p:cNvPr id="2" name="Rettangolo arrotondato 1"/>
          <p:cNvSpPr/>
          <p:nvPr/>
        </p:nvSpPr>
        <p:spPr>
          <a:xfrm>
            <a:off x="3479017" y="2078853"/>
            <a:ext cx="2407534" cy="851865"/>
          </a:xfrm>
          <a:prstGeom prst="roundRect">
            <a:avLst>
              <a:gd name="adj" fmla="val 1851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6" name="CasellaDiTesto 5"/>
          <p:cNvSpPr txBox="1"/>
          <p:nvPr/>
        </p:nvSpPr>
        <p:spPr>
          <a:xfrm>
            <a:off x="1745673" y="2282782"/>
            <a:ext cx="5919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chemeClr val="bg1"/>
                </a:solidFill>
                <a:latin typeface="Avian" pitchFamily="2" charset="0"/>
              </a:rPr>
              <a:t>Thank you!</a:t>
            </a:r>
            <a:endParaRPr lang="en-GB" sz="2800" dirty="0">
              <a:solidFill>
                <a:schemeClr val="bg1"/>
              </a:solidFill>
              <a:latin typeface="Avian" pitchFamily="2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75" y="6204857"/>
            <a:ext cx="1063299" cy="53165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-1" y="5972248"/>
            <a:ext cx="9144001" cy="422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1" name="Rettangolo arrotondato 10"/>
          <p:cNvSpPr/>
          <p:nvPr/>
        </p:nvSpPr>
        <p:spPr>
          <a:xfrm>
            <a:off x="1327806" y="4325837"/>
            <a:ext cx="6313965" cy="4920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000"/>
          </a:p>
        </p:txBody>
      </p:sp>
      <p:grpSp>
        <p:nvGrpSpPr>
          <p:cNvPr id="14" name="Gruppo 13"/>
          <p:cNvGrpSpPr/>
          <p:nvPr/>
        </p:nvGrpSpPr>
        <p:grpSpPr>
          <a:xfrm>
            <a:off x="7135447" y="4339692"/>
            <a:ext cx="505575" cy="470795"/>
            <a:chOff x="9664472" y="4380612"/>
            <a:chExt cx="542784" cy="361508"/>
          </a:xfrm>
        </p:grpSpPr>
        <p:sp>
          <p:nvSpPr>
            <p:cNvPr id="12" name="Rettangolo arrotondato 11"/>
            <p:cNvSpPr/>
            <p:nvPr/>
          </p:nvSpPr>
          <p:spPr>
            <a:xfrm>
              <a:off x="9664472" y="4380613"/>
              <a:ext cx="542784" cy="361507"/>
            </a:xfrm>
            <a:prstGeom prst="roundRect">
              <a:avLst>
                <a:gd name="adj" fmla="val 2112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2000"/>
            </a:p>
          </p:txBody>
        </p:sp>
        <p:sp>
          <p:nvSpPr>
            <p:cNvPr id="13" name="Ritardo 12"/>
            <p:cNvSpPr/>
            <p:nvPr/>
          </p:nvSpPr>
          <p:spPr>
            <a:xfrm>
              <a:off x="9664472" y="4380612"/>
              <a:ext cx="393928" cy="361508"/>
            </a:xfrm>
            <a:prstGeom prst="flowChartDelay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2000"/>
            </a:p>
          </p:txBody>
        </p:sp>
      </p:grpSp>
      <p:sp>
        <p:nvSpPr>
          <p:cNvPr id="15" name="CasellaDiTesto 14"/>
          <p:cNvSpPr txBox="1"/>
          <p:nvPr/>
        </p:nvSpPr>
        <p:spPr>
          <a:xfrm>
            <a:off x="1332412" y="4344829"/>
            <a:ext cx="5812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>
                <a:latin typeface="Avian" pitchFamily="2" charset="0"/>
              </a:rPr>
              <a:t>José Luis Redondo García </a:t>
            </a:r>
            <a:r>
              <a:rPr lang="it-IT" dirty="0" smtClean="0">
                <a:latin typeface="Avian" pitchFamily="2" charset="0"/>
              </a:rPr>
              <a:t>– </a:t>
            </a:r>
            <a:r>
              <a:rPr lang="it-IT" dirty="0" err="1" smtClean="0">
                <a:latin typeface="Avian" pitchFamily="2" charset="0"/>
              </a:rPr>
              <a:t>redondo@</a:t>
            </a:r>
            <a:r>
              <a:rPr lang="it-IT" dirty="0" err="1">
                <a:latin typeface="Avian" pitchFamily="2" charset="0"/>
              </a:rPr>
              <a:t>eurecom.fr</a:t>
            </a:r>
            <a:endParaRPr lang="it-IT" dirty="0">
              <a:latin typeface="Avian" pitchFamily="2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7075465" y="4355978"/>
            <a:ext cx="750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GO!</a:t>
            </a:r>
          </a:p>
        </p:txBody>
      </p:sp>
      <p:pic>
        <p:nvPicPr>
          <p:cNvPr id="17" name="Grafik 7" descr="inkedTV_4_final_LOGOPACK-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70756" y="5950857"/>
            <a:ext cx="972890" cy="79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48242" y="6083905"/>
            <a:ext cx="760898" cy="684808"/>
          </a:xfrm>
          <a:prstGeom prst="rect">
            <a:avLst/>
          </a:prstGeom>
        </p:spPr>
      </p:pic>
      <p:sp>
        <p:nvSpPr>
          <p:cNvPr id="20" name="CasellaDiTesto 14"/>
          <p:cNvSpPr txBox="1"/>
          <p:nvPr/>
        </p:nvSpPr>
        <p:spPr>
          <a:xfrm>
            <a:off x="1361923" y="4797596"/>
            <a:ext cx="5999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Raphaël Troncy – raphael.troncy@eurecom.fr</a:t>
            </a:r>
            <a:endParaRPr lang="it-IT" sz="1600" dirty="0">
              <a:solidFill>
                <a:schemeClr val="bg1">
                  <a:lumMod val="50000"/>
                </a:schemeClr>
              </a:solidFill>
              <a:latin typeface="Avian" pitchFamily="2" charset="0"/>
            </a:endParaRPr>
          </a:p>
        </p:txBody>
      </p:sp>
      <p:sp>
        <p:nvSpPr>
          <p:cNvPr id="22" name="CasellaDiTesto 14"/>
          <p:cNvSpPr txBox="1"/>
          <p:nvPr/>
        </p:nvSpPr>
        <p:spPr>
          <a:xfrm>
            <a:off x="1361923" y="5073367"/>
            <a:ext cx="5999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Mariella Sabatino – mariella.sabatino@eurecom.fr</a:t>
            </a:r>
            <a:endParaRPr lang="it-IT" sz="1600" dirty="0">
              <a:solidFill>
                <a:schemeClr val="bg1">
                  <a:lumMod val="50000"/>
                </a:schemeClr>
              </a:solidFill>
              <a:latin typeface="Avian" pitchFamily="2" charset="0"/>
            </a:endParaRPr>
          </a:p>
        </p:txBody>
      </p:sp>
      <p:sp>
        <p:nvSpPr>
          <p:cNvPr id="23" name="CasellaDiTesto 14"/>
          <p:cNvSpPr txBox="1"/>
          <p:nvPr/>
        </p:nvSpPr>
        <p:spPr>
          <a:xfrm>
            <a:off x="1361923" y="5349140"/>
            <a:ext cx="5999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Pasquale Lisena –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pasquale.lisena@eurecom.fr</a:t>
            </a:r>
            <a:endParaRPr lang="it-IT" sz="1600" dirty="0">
              <a:solidFill>
                <a:schemeClr val="bg1">
                  <a:lumMod val="50000"/>
                </a:schemeClr>
              </a:solidFill>
              <a:latin typeface="Avian" pitchFamily="2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9690" y="6178154"/>
            <a:ext cx="1648772" cy="4836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6155" y="6272829"/>
            <a:ext cx="1258340" cy="3039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20" y="3026994"/>
            <a:ext cx="7636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/>
            <a:r>
              <a:rPr lang="en-US" b="1" dirty="0" smtClean="0"/>
              <a:t>Source Code:       </a:t>
            </a:r>
            <a:r>
              <a:rPr lang="en-US" b="1" dirty="0" smtClean="0">
                <a:hlinkClick r:id="rId8"/>
              </a:rPr>
              <a:t>https</a:t>
            </a:r>
            <a:r>
              <a:rPr lang="en-US" b="1" dirty="0">
                <a:hlinkClick r:id="rId8"/>
              </a:rPr>
              <a:t>://github.com/jluisred/HotSpots</a:t>
            </a:r>
            <a:r>
              <a:rPr lang="en-US" b="1" dirty="0"/>
              <a:t> </a:t>
            </a:r>
            <a:r>
              <a:rPr lang="en-US" b="1" dirty="0" smtClean="0"/>
              <a:t>		    	</a:t>
            </a:r>
            <a:r>
              <a:rPr lang="en-US" b="1" dirty="0" smtClean="0"/>
              <a:t>                                                    	             </a:t>
            </a:r>
            <a:r>
              <a:rPr lang="en-US" b="1" dirty="0" smtClean="0">
                <a:hlinkClick r:id="rId9"/>
              </a:rPr>
              <a:t>https</a:t>
            </a:r>
            <a:r>
              <a:rPr lang="en-US" b="1" dirty="0">
                <a:hlinkClick r:id="rId9"/>
              </a:rPr>
              <a:t>://github.com/pasqLisena/</a:t>
            </a:r>
            <a:r>
              <a:rPr lang="en-US" b="1" dirty="0" smtClean="0">
                <a:hlinkClick r:id="rId9"/>
              </a:rPr>
              <a:t>MediaFragPlayerDemo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26" name="CasellaDiTesto 14"/>
          <p:cNvSpPr txBox="1"/>
          <p:nvPr/>
        </p:nvSpPr>
        <p:spPr>
          <a:xfrm>
            <a:off x="7727783" y="5371805"/>
            <a:ext cx="1644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1600" dirty="0" err="1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PasqLisena</a:t>
            </a:r>
            <a:endParaRPr lang="it-IT" sz="16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sp>
        <p:nvSpPr>
          <p:cNvPr id="27" name="CasellaDiTesto 14"/>
          <p:cNvSpPr txBox="1"/>
          <p:nvPr/>
        </p:nvSpPr>
        <p:spPr>
          <a:xfrm>
            <a:off x="7727783" y="5086226"/>
            <a:ext cx="1629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1600" dirty="0" err="1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marSabs</a:t>
            </a:r>
            <a:endParaRPr lang="it-IT" sz="16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sp>
        <p:nvSpPr>
          <p:cNvPr id="28" name="CasellaDiTesto 14"/>
          <p:cNvSpPr txBox="1"/>
          <p:nvPr/>
        </p:nvSpPr>
        <p:spPr>
          <a:xfrm>
            <a:off x="7727783" y="4813251"/>
            <a:ext cx="1658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1600" dirty="0" err="1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rtroncy</a:t>
            </a:r>
            <a:endParaRPr lang="it-IT" sz="16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sp>
        <p:nvSpPr>
          <p:cNvPr id="29" name="CasellaDiTesto 14"/>
          <p:cNvSpPr txBox="1"/>
          <p:nvPr/>
        </p:nvSpPr>
        <p:spPr>
          <a:xfrm>
            <a:off x="7727783" y="4441189"/>
            <a:ext cx="1644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1600" dirty="0" err="1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peputo</a:t>
            </a:r>
            <a:endParaRPr lang="it-IT" sz="16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91327" y="4175387"/>
            <a:ext cx="336701" cy="2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arrotondato 28"/>
          <p:cNvSpPr/>
          <p:nvPr/>
        </p:nvSpPr>
        <p:spPr>
          <a:xfrm>
            <a:off x="254015" y="4428083"/>
            <a:ext cx="3664842" cy="1574701"/>
          </a:xfrm>
          <a:prstGeom prst="roundRect">
            <a:avLst>
              <a:gd name="adj" fmla="val 240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arrotondato 23"/>
          <p:cNvSpPr/>
          <p:nvPr/>
        </p:nvSpPr>
        <p:spPr>
          <a:xfrm>
            <a:off x="2890762" y="1192947"/>
            <a:ext cx="2573229" cy="1599218"/>
          </a:xfrm>
          <a:prstGeom prst="roundRect">
            <a:avLst>
              <a:gd name="adj" fmla="val 240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arrotondato 21"/>
          <p:cNvSpPr/>
          <p:nvPr/>
        </p:nvSpPr>
        <p:spPr>
          <a:xfrm>
            <a:off x="166399" y="2515960"/>
            <a:ext cx="2042809" cy="1574701"/>
          </a:xfrm>
          <a:prstGeom prst="roundRect">
            <a:avLst>
              <a:gd name="adj" fmla="val 24080"/>
            </a:avLst>
          </a:prstGeom>
          <a:solidFill>
            <a:srgbClr val="FFB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7902221" y="509203"/>
            <a:ext cx="1104015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3" y="509203"/>
            <a:ext cx="1411108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8" name="Gallone 7"/>
          <p:cNvSpPr/>
          <p:nvPr/>
        </p:nvSpPr>
        <p:spPr>
          <a:xfrm rot="10800000">
            <a:off x="1198304" y="50920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9" name="Gallone 8"/>
          <p:cNvSpPr/>
          <p:nvPr/>
        </p:nvSpPr>
        <p:spPr>
          <a:xfrm>
            <a:off x="7707370" y="510628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1693333" y="438650"/>
            <a:ext cx="6128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New </a:t>
            </a:r>
            <a:r>
              <a:rPr lang="en-GB" sz="3600" b="1" dirty="0">
                <a:solidFill>
                  <a:srgbClr val="C00000"/>
                </a:solidFill>
                <a:latin typeface="Avian" pitchFamily="2" charset="0"/>
              </a:rPr>
              <a:t>Consuming</a:t>
            </a:r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 Paradigm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7" name="CasellaDiTesto 6"/>
          <p:cNvSpPr txBox="1"/>
          <p:nvPr/>
        </p:nvSpPr>
        <p:spPr>
          <a:xfrm>
            <a:off x="195710" y="2536185"/>
            <a:ext cx="19358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Users </a:t>
            </a:r>
            <a:r>
              <a:rPr lang="en-GB" sz="2200" b="1" dirty="0" smtClean="0"/>
              <a:t>overwhelmed</a:t>
            </a:r>
            <a:r>
              <a:rPr lang="en-GB" sz="2200" dirty="0" smtClean="0"/>
              <a:t> with audio-visual content</a:t>
            </a:r>
            <a:endParaRPr lang="en-GB" sz="2200" dirty="0"/>
          </a:p>
        </p:txBody>
      </p:sp>
      <p:sp>
        <p:nvSpPr>
          <p:cNvPr id="25" name="Rettangolo arrotondato 27"/>
          <p:cNvSpPr/>
          <p:nvPr/>
        </p:nvSpPr>
        <p:spPr>
          <a:xfrm>
            <a:off x="6845905" y="4429637"/>
            <a:ext cx="2152952" cy="1574701"/>
          </a:xfrm>
          <a:prstGeom prst="roundRect">
            <a:avLst>
              <a:gd name="adj" fmla="val 240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/>
          <p:cNvSpPr txBox="1"/>
          <p:nvPr/>
        </p:nvSpPr>
        <p:spPr>
          <a:xfrm>
            <a:off x="6958948" y="4489451"/>
            <a:ext cx="19068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What are </a:t>
            </a:r>
            <a:r>
              <a:rPr lang="en-GB" sz="2200" dirty="0"/>
              <a:t>the </a:t>
            </a:r>
            <a:r>
              <a:rPr lang="en-GB" sz="2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potentially </a:t>
            </a:r>
            <a:r>
              <a:rPr lang="en-GB" sz="2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relevant </a:t>
            </a:r>
            <a:r>
              <a:rPr lang="en-GB" sz="2200" dirty="0"/>
              <a:t>fragments </a:t>
            </a:r>
            <a:r>
              <a:rPr lang="en-GB" sz="2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?</a:t>
            </a:r>
            <a:endParaRPr lang="en-GB" sz="2200" dirty="0">
              <a:latin typeface="Calibri" panose="020F050202020403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145143" y="4605962"/>
            <a:ext cx="362628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How can users easily find </a:t>
            </a:r>
            <a:r>
              <a:rPr lang="en-GB" sz="2400" b="1" dirty="0" smtClean="0"/>
              <a:t>related documents </a:t>
            </a:r>
            <a:r>
              <a:rPr lang="en-GB" sz="2400" dirty="0" smtClean="0"/>
              <a:t>which complement the video</a:t>
            </a:r>
            <a:endParaRPr lang="en-GB" sz="2400" dirty="0"/>
          </a:p>
        </p:txBody>
      </p:sp>
      <p:sp>
        <p:nvSpPr>
          <p:cNvPr id="23" name="Freccia in giù 22"/>
          <p:cNvSpPr/>
          <p:nvPr/>
        </p:nvSpPr>
        <p:spPr>
          <a:xfrm rot="13901483">
            <a:off x="2301277" y="1865686"/>
            <a:ext cx="361507" cy="997781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Freccia in giù 26"/>
          <p:cNvSpPr/>
          <p:nvPr/>
        </p:nvSpPr>
        <p:spPr>
          <a:xfrm rot="16200000">
            <a:off x="5975083" y="1345897"/>
            <a:ext cx="361507" cy="138013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in giù 29"/>
          <p:cNvSpPr/>
          <p:nvPr/>
        </p:nvSpPr>
        <p:spPr>
          <a:xfrm rot="5400000">
            <a:off x="5195580" y="3794731"/>
            <a:ext cx="361507" cy="2914951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11" name="Rectangle 10"/>
          <p:cNvSpPr/>
          <p:nvPr/>
        </p:nvSpPr>
        <p:spPr>
          <a:xfrm>
            <a:off x="3217331" y="1267363"/>
            <a:ext cx="188685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/>
              <a:t>Can the video be divided into </a:t>
            </a:r>
            <a:r>
              <a:rPr lang="en-GB" sz="2200" b="1" dirty="0" smtClean="0"/>
              <a:t>meaningful</a:t>
            </a:r>
            <a:r>
              <a:rPr lang="en-GB" sz="2200" dirty="0" smtClean="0"/>
              <a:t> fragments</a:t>
            </a:r>
            <a:r>
              <a:rPr lang="en-GB" sz="2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?</a:t>
            </a:r>
            <a:endParaRPr lang="en-GB" sz="2200" dirty="0">
              <a:latin typeface="Calibri" panose="020F0502020204030204" pitchFamily="34" charset="0"/>
            </a:endParaRPr>
          </a:p>
        </p:txBody>
      </p:sp>
      <p:sp>
        <p:nvSpPr>
          <p:cNvPr id="32" name="Freccia in giù 26"/>
          <p:cNvSpPr/>
          <p:nvPr/>
        </p:nvSpPr>
        <p:spPr>
          <a:xfrm>
            <a:off x="7653902" y="2781905"/>
            <a:ext cx="361507" cy="166914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oup 17"/>
          <p:cNvGrpSpPr/>
          <p:nvPr/>
        </p:nvGrpSpPr>
        <p:grpSpPr>
          <a:xfrm>
            <a:off x="6847191" y="1192947"/>
            <a:ext cx="2139570" cy="1574701"/>
            <a:chOff x="6939714" y="4349809"/>
            <a:chExt cx="2042809" cy="1574701"/>
          </a:xfrm>
        </p:grpSpPr>
        <p:sp>
          <p:nvSpPr>
            <p:cNvPr id="28" name="Rettangolo arrotondato 27"/>
            <p:cNvSpPr/>
            <p:nvPr/>
          </p:nvSpPr>
          <p:spPr>
            <a:xfrm>
              <a:off x="6939714" y="4349809"/>
              <a:ext cx="2042809" cy="1574701"/>
            </a:xfrm>
            <a:prstGeom prst="roundRect">
              <a:avLst>
                <a:gd name="adj" fmla="val 240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CasellaDiTesto 14"/>
            <p:cNvSpPr txBox="1"/>
            <p:nvPr/>
          </p:nvSpPr>
          <p:spPr>
            <a:xfrm>
              <a:off x="7028955" y="4748065"/>
              <a:ext cx="1935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6986203" y="1335093"/>
            <a:ext cx="188685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/>
              <a:t>How can those fragments be </a:t>
            </a:r>
            <a:r>
              <a:rPr lang="en-GB" sz="2200" b="1" dirty="0" smtClean="0"/>
              <a:t>properly  described</a:t>
            </a:r>
            <a:r>
              <a:rPr lang="en-GB" sz="2200" dirty="0" smtClean="0"/>
              <a:t>? </a:t>
            </a:r>
            <a:endParaRPr lang="en-GB" sz="2200" dirty="0">
              <a:latin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43908" y="3132665"/>
            <a:ext cx="2721429" cy="459619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4042229" y="3127827"/>
            <a:ext cx="1661886" cy="483810"/>
            <a:chOff x="4042229" y="3018972"/>
            <a:chExt cx="1661886" cy="483810"/>
          </a:xfrm>
        </p:grpSpPr>
        <p:cxnSp>
          <p:nvCxnSpPr>
            <p:cNvPr id="44" name="Straight Connector 43"/>
            <p:cNvCxnSpPr/>
            <p:nvPr/>
          </p:nvCxnSpPr>
          <p:spPr>
            <a:xfrm flipH="1">
              <a:off x="4615543" y="3035905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5154990" y="3031067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4042229" y="3031067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5699277" y="3018972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652762" y="3580188"/>
            <a:ext cx="2559352" cy="326572"/>
            <a:chOff x="3652762" y="3471333"/>
            <a:chExt cx="2559352" cy="326572"/>
          </a:xfrm>
        </p:grpSpPr>
        <p:sp>
          <p:nvSpPr>
            <p:cNvPr id="50" name="Oval 49"/>
            <p:cNvSpPr/>
            <p:nvPr/>
          </p:nvSpPr>
          <p:spPr>
            <a:xfrm>
              <a:off x="3652762" y="3616476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4313162" y="3623733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692019" y="3611638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042781" y="3611638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44572" y="3628572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77544" y="3623734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950306" y="3623734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/>
            <p:cNvSpPr/>
            <p:nvPr/>
          </p:nvSpPr>
          <p:spPr>
            <a:xfrm>
              <a:off x="5007429" y="3616476"/>
              <a:ext cx="241904" cy="181429"/>
            </a:xfrm>
            <a:prstGeom prst="triangl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>
              <a:stCxn id="50" idx="0"/>
            </p:cNvCxnSpPr>
            <p:nvPr/>
          </p:nvCxnSpPr>
          <p:spPr>
            <a:xfrm flipV="1">
              <a:off x="3737429" y="3483429"/>
              <a:ext cx="84667" cy="13304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7" idx="0"/>
            </p:cNvCxnSpPr>
            <p:nvPr/>
          </p:nvCxnSpPr>
          <p:spPr>
            <a:xfrm flipV="1">
              <a:off x="4047068" y="3471333"/>
              <a:ext cx="222551" cy="15240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1" idx="0"/>
            </p:cNvCxnSpPr>
            <p:nvPr/>
          </p:nvCxnSpPr>
          <p:spPr>
            <a:xfrm flipH="1" flipV="1">
              <a:off x="4354286" y="3471333"/>
              <a:ext cx="43543" cy="152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54" idx="0"/>
              <a:endCxn id="19" idx="2"/>
            </p:cNvCxnSpPr>
            <p:nvPr/>
          </p:nvCxnSpPr>
          <p:spPr>
            <a:xfrm flipV="1">
              <a:off x="4741334" y="3471334"/>
              <a:ext cx="163289" cy="15723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58" idx="0"/>
            </p:cNvCxnSpPr>
            <p:nvPr/>
          </p:nvCxnSpPr>
          <p:spPr>
            <a:xfrm flipH="1" flipV="1">
              <a:off x="5043714" y="3483429"/>
              <a:ext cx="84667" cy="13304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56" idx="0"/>
            </p:cNvCxnSpPr>
            <p:nvPr/>
          </p:nvCxnSpPr>
          <p:spPr>
            <a:xfrm flipV="1">
              <a:off x="5474306" y="3471333"/>
              <a:ext cx="16932" cy="15240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52" idx="0"/>
            </p:cNvCxnSpPr>
            <p:nvPr/>
          </p:nvCxnSpPr>
          <p:spPr>
            <a:xfrm flipV="1">
              <a:off x="5776686" y="3471333"/>
              <a:ext cx="149981" cy="14030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53" idx="0"/>
            </p:cNvCxnSpPr>
            <p:nvPr/>
          </p:nvCxnSpPr>
          <p:spPr>
            <a:xfrm flipH="1" flipV="1">
              <a:off x="5999238" y="3471333"/>
              <a:ext cx="128210" cy="14030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Rectangle 88"/>
          <p:cNvSpPr/>
          <p:nvPr/>
        </p:nvSpPr>
        <p:spPr>
          <a:xfrm>
            <a:off x="3885790" y="2898585"/>
            <a:ext cx="771325" cy="1068651"/>
          </a:xfrm>
          <a:prstGeom prst="rect">
            <a:avLst/>
          </a:prstGeom>
          <a:solidFill>
            <a:srgbClr val="A6A6A6">
              <a:alpha val="22000"/>
            </a:srgb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034682" y="2898585"/>
            <a:ext cx="781504" cy="1068651"/>
          </a:xfrm>
          <a:prstGeom prst="rect">
            <a:avLst/>
          </a:prstGeom>
          <a:solidFill>
            <a:srgbClr val="A6A6A6">
              <a:alpha val="22000"/>
            </a:srgbClr>
          </a:solidFill>
          <a:ln w="19050" cmpd="sng">
            <a:solidFill>
              <a:srgbClr val="0D0D0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 flipV="1">
            <a:off x="4184957" y="4378476"/>
            <a:ext cx="810376" cy="145143"/>
            <a:chOff x="2225527" y="4809065"/>
            <a:chExt cx="2721429" cy="483810"/>
          </a:xfrm>
        </p:grpSpPr>
        <p:sp>
          <p:nvSpPr>
            <p:cNvPr id="93" name="Rectangle 92"/>
            <p:cNvSpPr/>
            <p:nvPr/>
          </p:nvSpPr>
          <p:spPr>
            <a:xfrm>
              <a:off x="2225527" y="4813903"/>
              <a:ext cx="2721429" cy="459619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2723848" y="4809065"/>
              <a:ext cx="1661886" cy="483810"/>
              <a:chOff x="4042229" y="3018972"/>
              <a:chExt cx="1661886" cy="483810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 flipH="1">
                <a:off x="4615543" y="3035905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5154990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4042229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5699277" y="3018972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/>
          <p:cNvGrpSpPr/>
          <p:nvPr/>
        </p:nvGrpSpPr>
        <p:grpSpPr>
          <a:xfrm flipV="1">
            <a:off x="5462214" y="4192209"/>
            <a:ext cx="810376" cy="145143"/>
            <a:chOff x="2225527" y="4809065"/>
            <a:chExt cx="2721429" cy="483810"/>
          </a:xfrm>
        </p:grpSpPr>
        <p:sp>
          <p:nvSpPr>
            <p:cNvPr id="100" name="Rectangle 99"/>
            <p:cNvSpPr/>
            <p:nvPr/>
          </p:nvSpPr>
          <p:spPr>
            <a:xfrm>
              <a:off x="2225527" y="4813903"/>
              <a:ext cx="2721429" cy="459619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2723848" y="4809065"/>
              <a:ext cx="1661886" cy="483810"/>
              <a:chOff x="4042229" y="3018972"/>
              <a:chExt cx="1661886" cy="48381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4615543" y="3035905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5154990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H="1">
                <a:off x="4042229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5699277" y="3018972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Group 105"/>
          <p:cNvGrpSpPr/>
          <p:nvPr/>
        </p:nvGrpSpPr>
        <p:grpSpPr>
          <a:xfrm flipV="1">
            <a:off x="5353357" y="4434114"/>
            <a:ext cx="810376" cy="145143"/>
            <a:chOff x="2225527" y="4809065"/>
            <a:chExt cx="2721429" cy="483810"/>
          </a:xfrm>
        </p:grpSpPr>
        <p:sp>
          <p:nvSpPr>
            <p:cNvPr id="107" name="Rectangle 106"/>
            <p:cNvSpPr/>
            <p:nvPr/>
          </p:nvSpPr>
          <p:spPr>
            <a:xfrm>
              <a:off x="2225527" y="4813903"/>
              <a:ext cx="2721429" cy="459619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2723848" y="4809065"/>
              <a:ext cx="1661886" cy="483810"/>
              <a:chOff x="4042229" y="3018972"/>
              <a:chExt cx="1661886" cy="48381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 flipH="1">
                <a:off x="4615543" y="3035905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H="1">
                <a:off x="5154990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H="1">
                <a:off x="4042229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H="1">
                <a:off x="5699277" y="3018972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3" name="Group 112"/>
          <p:cNvGrpSpPr/>
          <p:nvPr/>
        </p:nvGrpSpPr>
        <p:grpSpPr>
          <a:xfrm flipV="1">
            <a:off x="3369738" y="4119638"/>
            <a:ext cx="810376" cy="145143"/>
            <a:chOff x="2225527" y="4809065"/>
            <a:chExt cx="2721429" cy="483810"/>
          </a:xfrm>
        </p:grpSpPr>
        <p:sp>
          <p:nvSpPr>
            <p:cNvPr id="114" name="Rectangle 113"/>
            <p:cNvSpPr/>
            <p:nvPr/>
          </p:nvSpPr>
          <p:spPr>
            <a:xfrm>
              <a:off x="2225527" y="4813903"/>
              <a:ext cx="2721429" cy="459619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2723848" y="4809065"/>
              <a:ext cx="1661886" cy="483810"/>
              <a:chOff x="4042229" y="3018972"/>
              <a:chExt cx="1661886" cy="48381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 flipH="1">
                <a:off x="4615543" y="3035905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H="1">
                <a:off x="5154990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flipH="1">
                <a:off x="4042229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H="1">
                <a:off x="5699277" y="3018972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Footer Placeholder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623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4" grpId="0" animBg="1"/>
      <p:bldP spid="25" grpId="0" animBg="1"/>
      <p:bldP spid="16" grpId="0"/>
      <p:bldP spid="20" grpId="0"/>
      <p:bldP spid="23" grpId="0" animBg="1"/>
      <p:bldP spid="27" grpId="0" animBg="1"/>
      <p:bldP spid="30" grpId="0" animBg="1"/>
      <p:bldP spid="11" grpId="0"/>
      <p:bldP spid="32" grpId="0" animBg="1"/>
      <p:bldP spid="33" grpId="0"/>
      <p:bldP spid="89" grpId="0" animBg="1"/>
      <p:bldP spid="9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arrotondato 14"/>
          <p:cNvSpPr/>
          <p:nvPr/>
        </p:nvSpPr>
        <p:spPr>
          <a:xfrm>
            <a:off x="719847" y="1240256"/>
            <a:ext cx="7795503" cy="41202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00255" y="1403049"/>
            <a:ext cx="6945550" cy="388257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Media Fragment support</a:t>
            </a:r>
          </a:p>
          <a:p>
            <a:pPr>
              <a:buFont typeface="Wingdings" charset="0"/>
              <a:buChar char="w"/>
            </a:pPr>
            <a:r>
              <a:rPr lang="en-US" dirty="0" smtClean="0"/>
              <a:t>Chapters</a:t>
            </a:r>
          </a:p>
          <a:p>
            <a:pPr>
              <a:buFont typeface="Wingdings" charset="0"/>
              <a:buChar char="w"/>
            </a:pPr>
            <a:r>
              <a:rPr lang="en-US" dirty="0" smtClean="0"/>
              <a:t>Hot Spots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Media Fragment annotations</a:t>
            </a:r>
          </a:p>
          <a:p>
            <a:pPr>
              <a:buFont typeface="Wingdings" charset="0"/>
              <a:buChar char="w"/>
            </a:pPr>
            <a:r>
              <a:rPr lang="en-US" sz="2900" dirty="0"/>
              <a:t>Named Entity Extraction</a:t>
            </a:r>
          </a:p>
          <a:p>
            <a:pPr>
              <a:buFont typeface="Wingdings" charset="0"/>
              <a:buChar char="w"/>
            </a:pPr>
            <a:r>
              <a:rPr lang="en-US" sz="2900" dirty="0"/>
              <a:t>Topic Detection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Hyperlinking</a:t>
            </a:r>
          </a:p>
          <a:p>
            <a:pPr>
              <a:buFont typeface="Wingdings" charset="0"/>
              <a:buChar char="w"/>
            </a:pPr>
            <a:r>
              <a:rPr lang="en-US" dirty="0" smtClean="0"/>
              <a:t>With TED talks chapters</a:t>
            </a:r>
            <a:endParaRPr lang="en-US" dirty="0"/>
          </a:p>
          <a:p>
            <a:pPr>
              <a:buFont typeface="Wingdings" charset="0"/>
              <a:buChar char="w"/>
            </a:pPr>
            <a:r>
              <a:rPr lang="en-US" dirty="0" smtClean="0"/>
              <a:t>With other educational online </a:t>
            </a:r>
            <a:r>
              <a:rPr lang="en-US" dirty="0"/>
              <a:t>r</a:t>
            </a:r>
            <a:r>
              <a:rPr lang="en-US" dirty="0" smtClean="0"/>
              <a:t>esources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7439875" y="494371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Rettangolo 5"/>
          <p:cNvSpPr/>
          <p:nvPr/>
        </p:nvSpPr>
        <p:spPr>
          <a:xfrm>
            <a:off x="3" y="494371"/>
            <a:ext cx="399261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Gallone 6"/>
          <p:cNvSpPr/>
          <p:nvPr/>
        </p:nvSpPr>
        <p:spPr>
          <a:xfrm rot="10800000">
            <a:off x="3778912" y="494371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Gallone 7"/>
          <p:cNvSpPr/>
          <p:nvPr/>
        </p:nvSpPr>
        <p:spPr>
          <a:xfrm>
            <a:off x="7219528" y="494371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4220743" y="348615"/>
            <a:ext cx="2998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err="1">
                <a:solidFill>
                  <a:srgbClr val="C00000"/>
                </a:solidFill>
                <a:latin typeface="Avian" pitchFamily="2" charset="0"/>
              </a:rPr>
              <a:t>HyperTED</a:t>
            </a:r>
            <a:endParaRPr lang="it-IT" sz="44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6" name="Gallone 15"/>
          <p:cNvSpPr/>
          <p:nvPr/>
        </p:nvSpPr>
        <p:spPr>
          <a:xfrm>
            <a:off x="496384" y="283588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7" name="Gallone 16"/>
          <p:cNvSpPr/>
          <p:nvPr/>
        </p:nvSpPr>
        <p:spPr>
          <a:xfrm>
            <a:off x="486836" y="143637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19" name="Gallone 15"/>
          <p:cNvSpPr/>
          <p:nvPr/>
        </p:nvSpPr>
        <p:spPr>
          <a:xfrm>
            <a:off x="515737" y="419780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 flipV="1">
            <a:off x="5370287" y="2902857"/>
            <a:ext cx="2273904" cy="362856"/>
            <a:chOff x="2225527" y="4809065"/>
            <a:chExt cx="2721429" cy="483810"/>
          </a:xfrm>
        </p:grpSpPr>
        <p:sp>
          <p:nvSpPr>
            <p:cNvPr id="21" name="Rectangle 20"/>
            <p:cNvSpPr/>
            <p:nvPr/>
          </p:nvSpPr>
          <p:spPr>
            <a:xfrm>
              <a:off x="2225527" y="4813903"/>
              <a:ext cx="2721429" cy="459619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723848" y="4809065"/>
              <a:ext cx="1661886" cy="483810"/>
              <a:chOff x="4042229" y="3018972"/>
              <a:chExt cx="1661886" cy="48381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H="1">
                <a:off x="4615543" y="3035905"/>
                <a:ext cx="4838" cy="46687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5154990" y="3031067"/>
                <a:ext cx="4838" cy="46687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4042229" y="3031067"/>
                <a:ext cx="4838" cy="46687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>
                <a:off x="5699277" y="3018972"/>
                <a:ext cx="4838" cy="46687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Group 50"/>
          <p:cNvGrpSpPr/>
          <p:nvPr/>
        </p:nvGrpSpPr>
        <p:grpSpPr>
          <a:xfrm>
            <a:off x="5261429" y="3265712"/>
            <a:ext cx="2559352" cy="326572"/>
            <a:chOff x="3652762" y="3471333"/>
            <a:chExt cx="2559352" cy="326572"/>
          </a:xfrm>
        </p:grpSpPr>
        <p:sp>
          <p:nvSpPr>
            <p:cNvPr id="52" name="Oval 51"/>
            <p:cNvSpPr/>
            <p:nvPr/>
          </p:nvSpPr>
          <p:spPr>
            <a:xfrm>
              <a:off x="3652762" y="3616476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313162" y="3623733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692019" y="3611638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042781" y="3611638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644572" y="3628572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377544" y="3623734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50306" y="3623734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>
              <a:off x="5007429" y="3616476"/>
              <a:ext cx="241904" cy="181429"/>
            </a:xfrm>
            <a:prstGeom prst="triangl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>
              <a:stCxn id="52" idx="0"/>
            </p:cNvCxnSpPr>
            <p:nvPr/>
          </p:nvCxnSpPr>
          <p:spPr>
            <a:xfrm flipV="1">
              <a:off x="3737429" y="3483429"/>
              <a:ext cx="84667" cy="13304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8" idx="0"/>
            </p:cNvCxnSpPr>
            <p:nvPr/>
          </p:nvCxnSpPr>
          <p:spPr>
            <a:xfrm flipV="1">
              <a:off x="4047068" y="3471333"/>
              <a:ext cx="222551" cy="15240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3" idx="0"/>
            </p:cNvCxnSpPr>
            <p:nvPr/>
          </p:nvCxnSpPr>
          <p:spPr>
            <a:xfrm flipH="1" flipV="1">
              <a:off x="4354286" y="3471333"/>
              <a:ext cx="43543" cy="152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6" idx="0"/>
            </p:cNvCxnSpPr>
            <p:nvPr/>
          </p:nvCxnSpPr>
          <p:spPr>
            <a:xfrm flipV="1">
              <a:off x="4741334" y="3483429"/>
              <a:ext cx="163289" cy="14514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9" idx="0"/>
            </p:cNvCxnSpPr>
            <p:nvPr/>
          </p:nvCxnSpPr>
          <p:spPr>
            <a:xfrm flipH="1" flipV="1">
              <a:off x="5043714" y="3483429"/>
              <a:ext cx="84667" cy="13304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7" idx="0"/>
            </p:cNvCxnSpPr>
            <p:nvPr/>
          </p:nvCxnSpPr>
          <p:spPr>
            <a:xfrm flipV="1">
              <a:off x="5474306" y="3471333"/>
              <a:ext cx="16932" cy="15240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4" idx="0"/>
            </p:cNvCxnSpPr>
            <p:nvPr/>
          </p:nvCxnSpPr>
          <p:spPr>
            <a:xfrm flipV="1">
              <a:off x="5776686" y="3471333"/>
              <a:ext cx="149981" cy="14030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5" idx="0"/>
            </p:cNvCxnSpPr>
            <p:nvPr/>
          </p:nvCxnSpPr>
          <p:spPr>
            <a:xfrm flipH="1" flipV="1">
              <a:off x="5999238" y="3471333"/>
              <a:ext cx="128210" cy="14030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/>
          <p:cNvSpPr/>
          <p:nvPr/>
        </p:nvSpPr>
        <p:spPr>
          <a:xfrm>
            <a:off x="5055140" y="1704741"/>
            <a:ext cx="2721429" cy="459619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5579917" y="1699903"/>
            <a:ext cx="1661886" cy="483810"/>
            <a:chOff x="4042229" y="3018972"/>
            <a:chExt cx="1661886" cy="483810"/>
          </a:xfrm>
        </p:grpSpPr>
        <p:cxnSp>
          <p:nvCxnSpPr>
            <p:cNvPr id="77" name="Straight Connector 76"/>
            <p:cNvCxnSpPr/>
            <p:nvPr/>
          </p:nvCxnSpPr>
          <p:spPr>
            <a:xfrm flipH="1">
              <a:off x="4615543" y="3035905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5154990" y="3031067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4042229" y="3031067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5699277" y="3018972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4603449" y="4216400"/>
            <a:ext cx="1230192" cy="215585"/>
            <a:chOff x="4603449" y="4216400"/>
            <a:chExt cx="2273904" cy="362856"/>
          </a:xfrm>
        </p:grpSpPr>
        <p:sp>
          <p:nvSpPr>
            <p:cNvPr id="85" name="Rectangle 84"/>
            <p:cNvSpPr/>
            <p:nvPr/>
          </p:nvSpPr>
          <p:spPr>
            <a:xfrm flipV="1">
              <a:off x="4603449" y="4230915"/>
              <a:ext cx="2273904" cy="344713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 flipH="1" flipV="1">
              <a:off x="5498859" y="42164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 flipV="1">
              <a:off x="5949597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 flipV="1">
              <a:off x="5019824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 flipV="1">
              <a:off x="6404379" y="42291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594570" y="4038055"/>
            <a:ext cx="1230192" cy="215585"/>
            <a:chOff x="4603449" y="4216400"/>
            <a:chExt cx="2273904" cy="362856"/>
          </a:xfrm>
        </p:grpSpPr>
        <p:sp>
          <p:nvSpPr>
            <p:cNvPr id="69" name="Rectangle 68"/>
            <p:cNvSpPr/>
            <p:nvPr/>
          </p:nvSpPr>
          <p:spPr>
            <a:xfrm flipV="1">
              <a:off x="4603449" y="4230915"/>
              <a:ext cx="2273904" cy="344713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 flipH="1" flipV="1">
              <a:off x="5498859" y="42164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5949597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 flipV="1">
              <a:off x="5019824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6404379" y="42291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6581342" y="4937681"/>
            <a:ext cx="1230192" cy="215585"/>
            <a:chOff x="4603449" y="4216400"/>
            <a:chExt cx="2273904" cy="362856"/>
          </a:xfrm>
        </p:grpSpPr>
        <p:sp>
          <p:nvSpPr>
            <p:cNvPr id="81" name="Rectangle 80"/>
            <p:cNvSpPr/>
            <p:nvPr/>
          </p:nvSpPr>
          <p:spPr>
            <a:xfrm flipV="1">
              <a:off x="4603449" y="4230915"/>
              <a:ext cx="2273904" cy="344713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/>
            <p:cNvCxnSpPr/>
            <p:nvPr/>
          </p:nvCxnSpPr>
          <p:spPr>
            <a:xfrm flipH="1" flipV="1">
              <a:off x="5498859" y="42164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 flipV="1">
              <a:off x="5949597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5019824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6404379" y="42291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5933160" y="4461409"/>
            <a:ext cx="1230192" cy="215585"/>
            <a:chOff x="4603449" y="4216400"/>
            <a:chExt cx="2273904" cy="362856"/>
          </a:xfrm>
        </p:grpSpPr>
        <p:sp>
          <p:nvSpPr>
            <p:cNvPr id="92" name="Rectangle 91"/>
            <p:cNvSpPr/>
            <p:nvPr/>
          </p:nvSpPr>
          <p:spPr>
            <a:xfrm flipV="1">
              <a:off x="4603449" y="4230915"/>
              <a:ext cx="2273904" cy="344713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 flipH="1" flipV="1">
              <a:off x="5498859" y="4216400"/>
              <a:ext cx="4042" cy="350156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 flipV="1">
              <a:off x="5949597" y="4220028"/>
              <a:ext cx="4042" cy="350156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 flipV="1">
              <a:off x="5019824" y="4220028"/>
              <a:ext cx="4042" cy="350156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 flipV="1">
              <a:off x="6404379" y="4229100"/>
              <a:ext cx="4042" cy="350156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>
            <a:stCxn id="92" idx="2"/>
            <a:endCxn id="69" idx="0"/>
          </p:cNvCxnSpPr>
          <p:nvPr/>
        </p:nvCxnSpPr>
        <p:spPr>
          <a:xfrm flipV="1">
            <a:off x="6548256" y="4251485"/>
            <a:ext cx="661410" cy="21854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2" idx="0"/>
          </p:cNvCxnSpPr>
          <p:nvPr/>
        </p:nvCxnSpPr>
        <p:spPr>
          <a:xfrm>
            <a:off x="6548256" y="4674839"/>
            <a:ext cx="740488" cy="29956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85" idx="0"/>
            <a:endCxn id="92" idx="1"/>
          </p:cNvCxnSpPr>
          <p:nvPr/>
        </p:nvCxnSpPr>
        <p:spPr>
          <a:xfrm>
            <a:off x="5218545" y="4429830"/>
            <a:ext cx="714615" cy="142606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Footer Placeholder 9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23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arrotondato 17"/>
          <p:cNvSpPr/>
          <p:nvPr/>
        </p:nvSpPr>
        <p:spPr>
          <a:xfrm>
            <a:off x="715259" y="4043263"/>
            <a:ext cx="7903447" cy="16342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http://www.w3.org/TR/media-frags/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40745" y="1462775"/>
            <a:ext cx="7886700" cy="42745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A </a:t>
            </a:r>
            <a:r>
              <a:rPr lang="en-US" sz="2400" i="1" dirty="0" smtClean="0"/>
              <a:t>Media Fragment </a:t>
            </a:r>
            <a:r>
              <a:rPr lang="en-US" sz="2400" dirty="0" smtClean="0"/>
              <a:t>is a portion of a multimedia resource.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b="1" i="1" dirty="0" smtClean="0"/>
              <a:t>Temporal </a:t>
            </a:r>
            <a:r>
              <a:rPr lang="en-US" b="1" i="1" dirty="0"/>
              <a:t>Fragments</a:t>
            </a:r>
            <a:r>
              <a:rPr lang="en-US" b="1" dirty="0"/>
              <a:t> </a:t>
            </a:r>
            <a:endParaRPr lang="en-US" b="1" dirty="0" smtClean="0"/>
          </a:p>
          <a:p>
            <a:pPr marL="0" indent="0" algn="ctr">
              <a:buNone/>
            </a:pPr>
            <a:r>
              <a:rPr lang="en-US" dirty="0" smtClean="0"/>
              <a:t>sections </a:t>
            </a:r>
            <a:r>
              <a:rPr lang="en-US" dirty="0"/>
              <a:t>along the time dimension of the media resource with a start and an end </a:t>
            </a:r>
            <a:r>
              <a:rPr lang="en-US" dirty="0" smtClean="0"/>
              <a:t>point.</a:t>
            </a:r>
          </a:p>
          <a:p>
            <a:pPr marL="0" indent="0" algn="ctr">
              <a:buNone/>
            </a:pPr>
            <a:r>
              <a:rPr lang="it-IT" sz="1800" dirty="0">
                <a:hlinkClick r:id="rId2"/>
              </a:rPr>
              <a:t>http://www.w3.org/TR/media-frags</a:t>
            </a:r>
            <a:r>
              <a:rPr lang="it-IT" sz="1800" dirty="0" smtClean="0">
                <a:hlinkClick r:id="rId2"/>
              </a:rPr>
              <a:t>/</a:t>
            </a:r>
            <a:endParaRPr lang="it-IT" sz="1800" dirty="0" smtClean="0"/>
          </a:p>
          <a:p>
            <a:pPr marL="0" indent="0" algn="ctr">
              <a:buNone/>
            </a:pPr>
            <a:endParaRPr lang="it-IT" sz="1800" dirty="0" smtClean="0"/>
          </a:p>
        </p:txBody>
      </p:sp>
      <p:sp>
        <p:nvSpPr>
          <p:cNvPr id="4" name="Rettangolo 3"/>
          <p:cNvSpPr/>
          <p:nvPr/>
        </p:nvSpPr>
        <p:spPr>
          <a:xfrm>
            <a:off x="7439874" y="495029"/>
            <a:ext cx="1704125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0" y="494365"/>
            <a:ext cx="2103121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1882052" y="494365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7219528" y="494365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240281" y="376041"/>
            <a:ext cx="5116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 smtClean="0">
                <a:solidFill>
                  <a:srgbClr val="C00000"/>
                </a:solidFill>
                <a:latin typeface="Avian" pitchFamily="2" charset="0"/>
              </a:rPr>
              <a:t>Media Fragments</a:t>
            </a:r>
            <a:endParaRPr lang="en-GB" sz="44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78" y="2382698"/>
            <a:ext cx="4762500" cy="1504950"/>
          </a:xfrm>
          <a:prstGeom prst="rect">
            <a:avLst/>
          </a:prstGeom>
        </p:spPr>
      </p:pic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2762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arrotondato 17"/>
          <p:cNvSpPr/>
          <p:nvPr/>
        </p:nvSpPr>
        <p:spPr>
          <a:xfrm>
            <a:off x="298712" y="1383473"/>
            <a:ext cx="8310267" cy="4419617"/>
          </a:xfrm>
          <a:prstGeom prst="roundRect">
            <a:avLst>
              <a:gd name="adj" fmla="val 80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94703" y="1542129"/>
            <a:ext cx="7751855" cy="888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TED </a:t>
            </a:r>
            <a:r>
              <a:rPr lang="en-US" sz="2400" dirty="0"/>
              <a:t>Talks </a:t>
            </a:r>
            <a:r>
              <a:rPr lang="en-US" sz="2400" dirty="0" smtClean="0"/>
              <a:t>have </a:t>
            </a:r>
            <a:r>
              <a:rPr lang="en-US" sz="2400" b="1" dirty="0" smtClean="0"/>
              <a:t>paragraphs</a:t>
            </a:r>
            <a:r>
              <a:rPr lang="en-US" sz="2400" dirty="0" smtClean="0"/>
              <a:t>:</a:t>
            </a:r>
          </a:p>
          <a:p>
            <a:pPr marL="0" indent="0" algn="ctr">
              <a:buNone/>
            </a:pPr>
            <a:r>
              <a:rPr lang="en-US" sz="2400" dirty="0" smtClean="0"/>
              <a:t>a </a:t>
            </a:r>
            <a:r>
              <a:rPr lang="en-US" sz="2400" b="1" dirty="0" smtClean="0"/>
              <a:t>human-made subdivision</a:t>
            </a:r>
            <a:r>
              <a:rPr lang="en-US" sz="2400" dirty="0" smtClean="0"/>
              <a:t> </a:t>
            </a:r>
            <a:r>
              <a:rPr lang="en-US" sz="2400" dirty="0"/>
              <a:t>of </a:t>
            </a:r>
            <a:r>
              <a:rPr lang="en-US" sz="2400" dirty="0" smtClean="0"/>
              <a:t>subtitles</a:t>
            </a:r>
            <a:endParaRPr lang="it-IT" sz="2400" dirty="0" smtClean="0">
              <a:sym typeface="Wingdings" panose="05000000000000000000" pitchFamily="2" charset="2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7" name="Freccia in giù 16"/>
          <p:cNvSpPr/>
          <p:nvPr/>
        </p:nvSpPr>
        <p:spPr>
          <a:xfrm>
            <a:off x="4582519" y="4376238"/>
            <a:ext cx="361507" cy="46008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2" cstate="print"/>
          <a:srcRect l="12189" t="14074" r="11981" b="49044"/>
          <a:stretch/>
        </p:blipFill>
        <p:spPr>
          <a:xfrm>
            <a:off x="0" y="2421757"/>
            <a:ext cx="6186792" cy="3394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32" y="5399195"/>
            <a:ext cx="5471634" cy="403895"/>
          </a:xfrm>
          <a:prstGeom prst="rect">
            <a:avLst/>
          </a:prstGeom>
        </p:spPr>
      </p:pic>
      <p:cxnSp>
        <p:nvCxnSpPr>
          <p:cNvPr id="22" name="Connettore 2 21"/>
          <p:cNvCxnSpPr/>
          <p:nvPr/>
        </p:nvCxnSpPr>
        <p:spPr>
          <a:xfrm>
            <a:off x="5308979" y="5058862"/>
            <a:ext cx="1678675" cy="424054"/>
          </a:xfrm>
          <a:prstGeom prst="curvedConnector3">
            <a:avLst>
              <a:gd name="adj1" fmla="val 100407"/>
            </a:avLst>
          </a:prstGeom>
          <a:ln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nettore 2 21"/>
          <p:cNvCxnSpPr/>
          <p:nvPr/>
        </p:nvCxnSpPr>
        <p:spPr>
          <a:xfrm rot="5400000">
            <a:off x="4274754" y="5003451"/>
            <a:ext cx="793548" cy="183489"/>
          </a:xfrm>
          <a:prstGeom prst="curvedConnector3">
            <a:avLst>
              <a:gd name="adj1" fmla="val 44841"/>
            </a:avLst>
          </a:prstGeom>
          <a:ln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nettore 2 21"/>
          <p:cNvCxnSpPr/>
          <p:nvPr/>
        </p:nvCxnSpPr>
        <p:spPr>
          <a:xfrm rot="16200000" flipH="1">
            <a:off x="2682313" y="4645174"/>
            <a:ext cx="1286321" cy="464151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Segnaposto data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20" name="Rettangolo 3"/>
          <p:cNvSpPr/>
          <p:nvPr/>
        </p:nvSpPr>
        <p:spPr>
          <a:xfrm>
            <a:off x="6446762" y="495032"/>
            <a:ext cx="2697238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7" name="Rettangolo 4"/>
          <p:cNvSpPr/>
          <p:nvPr/>
        </p:nvSpPr>
        <p:spPr>
          <a:xfrm>
            <a:off x="0" y="494368"/>
            <a:ext cx="2723444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8" name="Gallone 5"/>
          <p:cNvSpPr/>
          <p:nvPr/>
        </p:nvSpPr>
        <p:spPr>
          <a:xfrm rot="10800000">
            <a:off x="2490701" y="494368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9" name="Gallone 6"/>
          <p:cNvSpPr/>
          <p:nvPr/>
        </p:nvSpPr>
        <p:spPr>
          <a:xfrm>
            <a:off x="6227718" y="494368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30" name="CasellaDiTesto 7"/>
          <p:cNvSpPr txBox="1"/>
          <p:nvPr/>
        </p:nvSpPr>
        <p:spPr>
          <a:xfrm>
            <a:off x="2969381" y="425675"/>
            <a:ext cx="3211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MF: Chapters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698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arrotondato 17"/>
          <p:cNvSpPr/>
          <p:nvPr/>
        </p:nvSpPr>
        <p:spPr>
          <a:xfrm>
            <a:off x="298712" y="1383473"/>
            <a:ext cx="8310267" cy="4419617"/>
          </a:xfrm>
          <a:prstGeom prst="roundRect">
            <a:avLst>
              <a:gd name="adj" fmla="val 80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6446762" y="495032"/>
            <a:ext cx="2697238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0" y="494368"/>
            <a:ext cx="2723444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2490701" y="494368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6227718" y="494368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969381" y="425675"/>
            <a:ext cx="3211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MF: Chapters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7</a:t>
            </a:fld>
            <a:endParaRPr lang="it-IT"/>
          </a:p>
        </p:txBody>
      </p:sp>
      <p:pic>
        <p:nvPicPr>
          <p:cNvPr id="9" name="Picture 8" descr="Screen Shot 2014-10-11 at 1.27.0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313"/>
            <a:ext cx="9144000" cy="4679092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895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arrotondato 15"/>
          <p:cNvSpPr/>
          <p:nvPr/>
        </p:nvSpPr>
        <p:spPr>
          <a:xfrm>
            <a:off x="421269" y="3244916"/>
            <a:ext cx="7967819" cy="654103"/>
          </a:xfrm>
          <a:prstGeom prst="roundRect">
            <a:avLst>
              <a:gd name="adj" fmla="val 7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2" name="Rettangolo arrotondato 11"/>
          <p:cNvSpPr/>
          <p:nvPr/>
        </p:nvSpPr>
        <p:spPr>
          <a:xfrm>
            <a:off x="1512967" y="3417455"/>
            <a:ext cx="689211" cy="3280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arrotondato 13"/>
          <p:cNvSpPr/>
          <p:nvPr/>
        </p:nvSpPr>
        <p:spPr>
          <a:xfrm>
            <a:off x="421269" y="1253181"/>
            <a:ext cx="7967819" cy="647785"/>
          </a:xfrm>
          <a:prstGeom prst="roundRect">
            <a:avLst>
              <a:gd name="adj" fmla="val 7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3" name="Rettangolo 12"/>
          <p:cNvSpPr/>
          <p:nvPr/>
        </p:nvSpPr>
        <p:spPr>
          <a:xfrm>
            <a:off x="479588" y="1360538"/>
            <a:ext cx="781380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“This is Nikita, a security guard from one of the bars in St. Petersburg</a:t>
            </a:r>
            <a:r>
              <a:rPr lang="en-US" sz="2000" i="1" dirty="0" smtClean="0"/>
              <a:t>.”</a:t>
            </a:r>
          </a:p>
        </p:txBody>
      </p:sp>
      <p:sp>
        <p:nvSpPr>
          <p:cNvPr id="2" name="Freccia in giù 1"/>
          <p:cNvSpPr/>
          <p:nvPr/>
        </p:nvSpPr>
        <p:spPr>
          <a:xfrm>
            <a:off x="4372295" y="2201015"/>
            <a:ext cx="361507" cy="86222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arrotondato 17"/>
          <p:cNvSpPr/>
          <p:nvPr/>
        </p:nvSpPr>
        <p:spPr>
          <a:xfrm>
            <a:off x="2455371" y="3417455"/>
            <a:ext cx="1514191" cy="32802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arrotondato 18"/>
          <p:cNvSpPr/>
          <p:nvPr/>
        </p:nvSpPr>
        <p:spPr>
          <a:xfrm>
            <a:off x="6354083" y="3417455"/>
            <a:ext cx="1514191" cy="3280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461388" y="3366038"/>
            <a:ext cx="781380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“This is Nikita, a security guard from one of the bars in St. Petersburg</a:t>
            </a:r>
            <a:r>
              <a:rPr lang="en-US" sz="2000" i="1" dirty="0" smtClean="0"/>
              <a:t>.”</a:t>
            </a:r>
          </a:p>
        </p:txBody>
      </p:sp>
      <p:sp>
        <p:nvSpPr>
          <p:cNvPr id="21" name="Rettangolo arrotondato 20"/>
          <p:cNvSpPr/>
          <p:nvPr/>
        </p:nvSpPr>
        <p:spPr>
          <a:xfrm>
            <a:off x="4083012" y="2429847"/>
            <a:ext cx="940072" cy="2521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NER</a:t>
            </a:r>
            <a:endParaRPr lang="it-IT" dirty="0"/>
          </a:p>
        </p:txBody>
      </p:sp>
      <p:sp>
        <p:nvSpPr>
          <p:cNvPr id="24" name="Rettangolo 23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5" name="CasellaDiTesto 24"/>
          <p:cNvSpPr txBox="1"/>
          <p:nvPr/>
        </p:nvSpPr>
        <p:spPr>
          <a:xfrm>
            <a:off x="257591" y="5685335"/>
            <a:ext cx="2510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taken from the transcript of </a:t>
            </a:r>
            <a:endParaRPr lang="en-US" sz="1200" dirty="0" smtClean="0"/>
          </a:p>
          <a:p>
            <a:r>
              <a:rPr lang="en-US" sz="1200" u="sng" dirty="0" smtClean="0">
                <a:hlinkClick r:id="rId2"/>
              </a:rPr>
              <a:t>https</a:t>
            </a:r>
            <a:r>
              <a:rPr lang="en-US" sz="1200" u="sng" dirty="0">
                <a:hlinkClick r:id="rId2"/>
              </a:rPr>
              <a:t>://www.ted.com/talks/2089</a:t>
            </a:r>
            <a:endParaRPr lang="en-US" sz="1200" dirty="0"/>
          </a:p>
          <a:p>
            <a:r>
              <a:rPr lang="en-US" dirty="0"/>
              <a:t/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8</a:t>
            </a:fld>
            <a:endParaRPr lang="it-IT"/>
          </a:p>
        </p:txBody>
      </p:sp>
      <p:grpSp>
        <p:nvGrpSpPr>
          <p:cNvPr id="36" name="Gruppo 35"/>
          <p:cNvGrpSpPr/>
          <p:nvPr/>
        </p:nvGrpSpPr>
        <p:grpSpPr>
          <a:xfrm>
            <a:off x="233866" y="4302082"/>
            <a:ext cx="1623706" cy="1142586"/>
            <a:chOff x="628651" y="4813059"/>
            <a:chExt cx="1623706" cy="1142586"/>
          </a:xfrm>
        </p:grpSpPr>
        <p:sp>
          <p:nvSpPr>
            <p:cNvPr id="28" name="Rettangolo arrotondato 27"/>
            <p:cNvSpPr/>
            <p:nvPr/>
          </p:nvSpPr>
          <p:spPr>
            <a:xfrm>
              <a:off x="628651" y="4853178"/>
              <a:ext cx="249174" cy="328027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arrotondato 28"/>
            <p:cNvSpPr/>
            <p:nvPr/>
          </p:nvSpPr>
          <p:spPr>
            <a:xfrm>
              <a:off x="638084" y="5239866"/>
              <a:ext cx="239741" cy="328027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Rettangolo arrotondato 29"/>
            <p:cNvSpPr/>
            <p:nvPr/>
          </p:nvSpPr>
          <p:spPr>
            <a:xfrm>
              <a:off x="638084" y="5627618"/>
              <a:ext cx="239741" cy="328027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asellaDiTesto 30"/>
            <p:cNvSpPr txBox="1"/>
            <p:nvPr/>
          </p:nvSpPr>
          <p:spPr>
            <a:xfrm>
              <a:off x="915359" y="4832525"/>
              <a:ext cx="1188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smtClean="0"/>
                <a:t>PERSON</a:t>
              </a:r>
              <a:endParaRPr lang="it-IT" dirty="0"/>
            </a:p>
          </p:txBody>
        </p:sp>
        <p:sp>
          <p:nvSpPr>
            <p:cNvPr id="32" name="CasellaDiTesto 31"/>
            <p:cNvSpPr txBox="1"/>
            <p:nvPr/>
          </p:nvSpPr>
          <p:spPr>
            <a:xfrm>
              <a:off x="915359" y="5191401"/>
              <a:ext cx="1188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smtClean="0"/>
                <a:t>FUNCTION</a:t>
              </a:r>
              <a:endParaRPr lang="it-IT" dirty="0"/>
            </a:p>
          </p:txBody>
        </p:sp>
        <p:sp>
          <p:nvSpPr>
            <p:cNvPr id="33" name="CasellaDiTesto 32"/>
            <p:cNvSpPr txBox="1"/>
            <p:nvPr/>
          </p:nvSpPr>
          <p:spPr>
            <a:xfrm>
              <a:off x="915360" y="5584170"/>
              <a:ext cx="1188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smtClean="0"/>
                <a:t>LOCATION</a:t>
              </a:r>
              <a:endParaRPr lang="it-IT" dirty="0"/>
            </a:p>
          </p:txBody>
        </p:sp>
        <p:sp>
          <p:nvSpPr>
            <p:cNvPr id="34" name="Parentesi quadra chiusa 33"/>
            <p:cNvSpPr/>
            <p:nvPr/>
          </p:nvSpPr>
          <p:spPr>
            <a:xfrm>
              <a:off x="2092544" y="4813059"/>
              <a:ext cx="159813" cy="1119974"/>
            </a:xfrm>
            <a:prstGeom prst="rightBracke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5" name="Rettangolo 34"/>
          <p:cNvSpPr/>
          <p:nvPr/>
        </p:nvSpPr>
        <p:spPr>
          <a:xfrm>
            <a:off x="1905334" y="4498734"/>
            <a:ext cx="332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Category: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type in the </a:t>
            </a:r>
            <a:r>
              <a:rPr lang="en-US" dirty="0">
                <a:solidFill>
                  <a:srgbClr val="000000"/>
                </a:solidFill>
              </a:rPr>
              <a:t>NER task. </a:t>
            </a:r>
            <a:endParaRPr lang="it-IT" dirty="0"/>
          </a:p>
        </p:txBody>
      </p:sp>
      <p:sp>
        <p:nvSpPr>
          <p:cNvPr id="37" name="Rettangolo 36"/>
          <p:cNvSpPr/>
          <p:nvPr/>
        </p:nvSpPr>
        <p:spPr>
          <a:xfrm>
            <a:off x="5129784" y="4259026"/>
            <a:ext cx="36407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Natural Language Processing (NPL) Task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</a:t>
            </a:r>
            <a:r>
              <a:rPr lang="en-US" dirty="0" smtClean="0">
                <a:solidFill>
                  <a:srgbClr val="000000"/>
                </a:solidFill>
              </a:rPr>
              <a:t>isambiguating </a:t>
            </a:r>
            <a:r>
              <a:rPr lang="en-US" dirty="0">
                <a:solidFill>
                  <a:srgbClr val="000000"/>
                </a:solidFill>
              </a:rPr>
              <a:t>URL in a knowledge base</a:t>
            </a:r>
            <a:r>
              <a:rPr lang="en-US" dirty="0" smtClean="0">
                <a:solidFill>
                  <a:srgbClr val="000000"/>
                </a:solidFill>
              </a:rPr>
              <a:t>.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E.g.</a:t>
            </a:r>
            <a:r>
              <a:rPr lang="it-IT" dirty="0" smtClean="0"/>
              <a:t> </a:t>
            </a:r>
            <a:r>
              <a:rPr lang="en-US" dirty="0" smtClean="0">
                <a:solidFill>
                  <a:srgbClr val="122EBA"/>
                </a:solidFill>
                <a:hlinkClick r:id="rId3"/>
              </a:rPr>
              <a:t>http</a:t>
            </a:r>
            <a:r>
              <a:rPr lang="en-US" dirty="0">
                <a:solidFill>
                  <a:srgbClr val="122EBA"/>
                </a:solidFill>
                <a:hlinkClick r:id="rId3"/>
              </a:rPr>
              <a:t>://dbpedia.org/resource/Saint_Petersburg</a:t>
            </a:r>
            <a:r>
              <a:rPr lang="en-US" dirty="0">
                <a:solidFill>
                  <a:srgbClr val="000000"/>
                </a:solidFill>
              </a:rPr>
              <a:t>. </a:t>
            </a:r>
            <a:endParaRPr lang="it-IT" dirty="0"/>
          </a:p>
        </p:txBody>
      </p:sp>
      <p:sp>
        <p:nvSpPr>
          <p:cNvPr id="39" name="Rettangolo 3"/>
          <p:cNvSpPr/>
          <p:nvPr/>
        </p:nvSpPr>
        <p:spPr>
          <a:xfrm>
            <a:off x="8283221" y="484405"/>
            <a:ext cx="860777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40" name="Rettangolo 4"/>
          <p:cNvSpPr/>
          <p:nvPr/>
        </p:nvSpPr>
        <p:spPr>
          <a:xfrm>
            <a:off x="3" y="483741"/>
            <a:ext cx="136877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41" name="Gallone 5"/>
          <p:cNvSpPr/>
          <p:nvPr/>
        </p:nvSpPr>
        <p:spPr>
          <a:xfrm rot="10800000">
            <a:off x="1135535" y="47667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42" name="Gallone 6"/>
          <p:cNvSpPr/>
          <p:nvPr/>
        </p:nvSpPr>
        <p:spPr>
          <a:xfrm>
            <a:off x="8070227" y="49785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43" name="CasellaDiTesto 7"/>
          <p:cNvSpPr txBox="1"/>
          <p:nvPr/>
        </p:nvSpPr>
        <p:spPr>
          <a:xfrm>
            <a:off x="1227665" y="423332"/>
            <a:ext cx="7323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Annotations: Named Entities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1491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7439875" y="495038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1" y="494374"/>
            <a:ext cx="275124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2529863" y="49437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7219528" y="49437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861312" y="455749"/>
            <a:ext cx="4315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NER Extractors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pic>
        <p:nvPicPr>
          <p:cNvPr id="33" name="Immagin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029" y="5294830"/>
            <a:ext cx="1217006" cy="478689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5" y="1679783"/>
            <a:ext cx="2035513" cy="441028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05" y="4473662"/>
            <a:ext cx="854048" cy="1163640"/>
          </a:xfrm>
          <a:prstGeom prst="rect">
            <a:avLst/>
          </a:prstGeom>
        </p:spPr>
      </p:pic>
      <p:pic>
        <p:nvPicPr>
          <p:cNvPr id="36" name="Immagin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20" y="2605459"/>
            <a:ext cx="1531286" cy="944293"/>
          </a:xfrm>
          <a:prstGeom prst="rect">
            <a:avLst/>
          </a:prstGeom>
        </p:spPr>
      </p:pic>
      <p:pic>
        <p:nvPicPr>
          <p:cNvPr id="37" name="Immagin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348" y="3926502"/>
            <a:ext cx="1371899" cy="449297"/>
          </a:xfrm>
          <a:prstGeom prst="rect">
            <a:avLst/>
          </a:prstGeom>
        </p:spPr>
      </p:pic>
      <p:pic>
        <p:nvPicPr>
          <p:cNvPr id="38" name="Immagin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8" y="5026995"/>
            <a:ext cx="1339174" cy="535670"/>
          </a:xfrm>
          <a:prstGeom prst="rect">
            <a:avLst/>
          </a:prstGeom>
        </p:spPr>
      </p:pic>
      <p:pic>
        <p:nvPicPr>
          <p:cNvPr id="40" name="Immagin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9" y="4923436"/>
            <a:ext cx="828675" cy="342900"/>
          </a:xfrm>
          <a:prstGeom prst="rect">
            <a:avLst/>
          </a:prstGeom>
        </p:spPr>
      </p:pic>
      <p:pic>
        <p:nvPicPr>
          <p:cNvPr id="41" name="Immagin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32" y="1308096"/>
            <a:ext cx="1386445" cy="554578"/>
          </a:xfrm>
          <a:prstGeom prst="rect">
            <a:avLst/>
          </a:prstGeom>
        </p:spPr>
      </p:pic>
      <p:pic>
        <p:nvPicPr>
          <p:cNvPr id="42" name="Immagin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98" y="2500303"/>
            <a:ext cx="1905000" cy="762000"/>
          </a:xfrm>
          <a:prstGeom prst="rect">
            <a:avLst/>
          </a:prstGeom>
        </p:spPr>
      </p:pic>
      <p:pic>
        <p:nvPicPr>
          <p:cNvPr id="43" name="Immagine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19" y="4147270"/>
            <a:ext cx="1905000" cy="581025"/>
          </a:xfrm>
          <a:prstGeom prst="rect">
            <a:avLst/>
          </a:prstGeom>
        </p:spPr>
      </p:pic>
      <p:sp>
        <p:nvSpPr>
          <p:cNvPr id="47" name="Rettangolo 46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pic>
        <p:nvPicPr>
          <p:cNvPr id="48" name="Immagine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77" y="1534664"/>
            <a:ext cx="1495425" cy="238125"/>
          </a:xfrm>
          <a:prstGeom prst="rect">
            <a:avLst/>
          </a:prstGeom>
        </p:spPr>
      </p:pic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20/10/2014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22" name="Rettangolo arrotondato 18"/>
          <p:cNvSpPr/>
          <p:nvPr/>
        </p:nvSpPr>
        <p:spPr>
          <a:xfrm>
            <a:off x="2455333" y="2300112"/>
            <a:ext cx="4827877" cy="2436670"/>
          </a:xfrm>
          <a:prstGeom prst="roundRect">
            <a:avLst>
              <a:gd name="adj" fmla="val 6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/>
              <a:buChar char="•"/>
            </a:pPr>
            <a:endParaRPr lang="en-GB" sz="2400" b="1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Arial"/>
              <a:buChar char="•"/>
            </a:pPr>
            <a:endParaRPr lang="en-GB" sz="2400" b="1" dirty="0">
              <a:solidFill>
                <a:schemeClr val="tx1"/>
              </a:solidFill>
            </a:endParaRPr>
          </a:p>
          <a:p>
            <a:pPr marL="342900" indent="-342900" algn="ctr">
              <a:buFont typeface="Arial"/>
              <a:buChar char="•"/>
            </a:pPr>
            <a:r>
              <a:rPr lang="en-GB" sz="2400" b="1" dirty="0" smtClean="0">
                <a:solidFill>
                  <a:schemeClr val="tx1"/>
                </a:solidFill>
              </a:rPr>
              <a:t>Integrates</a:t>
            </a:r>
            <a:r>
              <a:rPr lang="en-GB" sz="2400" dirty="0" smtClean="0">
                <a:solidFill>
                  <a:schemeClr val="tx1"/>
                </a:solidFill>
              </a:rPr>
              <a:t> different NER tools available on Web.</a:t>
            </a:r>
            <a:endParaRPr lang="en-GB" sz="2000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Arial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Unify NER extractors in a </a:t>
            </a:r>
            <a:r>
              <a:rPr lang="en-GB" sz="2400" b="1" dirty="0" smtClean="0">
                <a:solidFill>
                  <a:schemeClr val="tx1"/>
                </a:solidFill>
              </a:rPr>
              <a:t>common output</a:t>
            </a:r>
            <a:r>
              <a:rPr lang="en-GB" sz="2400" dirty="0" smtClean="0">
                <a:solidFill>
                  <a:schemeClr val="tx1"/>
                </a:solidFill>
              </a:rPr>
              <a:t>.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23" name="Immagin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931" y="2607351"/>
            <a:ext cx="2104862" cy="468442"/>
          </a:xfrm>
          <a:prstGeom prst="rect">
            <a:avLst/>
          </a:prstGeom>
        </p:spPr>
      </p:pic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LinkedUp VICI Challenge @ ISWC 2014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892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7666</TotalTime>
  <Words>924</Words>
  <Application>Microsoft Macintosh PowerPoint</Application>
  <PresentationFormat>On-screen Show (4:3)</PresentationFormat>
  <Paragraphs>221</Paragraphs>
  <Slides>22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Politecnico di Torino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 s</dc:creator>
  <cp:lastModifiedBy>IT Service</cp:lastModifiedBy>
  <cp:revision>168</cp:revision>
  <dcterms:created xsi:type="dcterms:W3CDTF">2014-09-24T07:31:26Z</dcterms:created>
  <dcterms:modified xsi:type="dcterms:W3CDTF">2014-10-18T10:55:00Z</dcterms:modified>
</cp:coreProperties>
</file>